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448" r:id="rId3"/>
    <p:sldId id="451" r:id="rId4"/>
    <p:sldId id="452" r:id="rId5"/>
    <p:sldId id="453" r:id="rId6"/>
    <p:sldId id="454" r:id="rId7"/>
    <p:sldId id="455" r:id="rId8"/>
    <p:sldId id="384" r:id="rId9"/>
    <p:sldId id="456" r:id="rId10"/>
    <p:sldId id="463" r:id="rId11"/>
    <p:sldId id="457" r:id="rId12"/>
    <p:sldId id="458" r:id="rId13"/>
    <p:sldId id="461" r:id="rId14"/>
    <p:sldId id="459" r:id="rId15"/>
    <p:sldId id="460" r:id="rId16"/>
    <p:sldId id="462" r:id="rId17"/>
    <p:sldId id="464" r:id="rId18"/>
    <p:sldId id="466" r:id="rId19"/>
    <p:sldId id="467" r:id="rId20"/>
    <p:sldId id="465" r:id="rId21"/>
    <p:sldId id="469" r:id="rId22"/>
    <p:sldId id="468" r:id="rId23"/>
    <p:sldId id="471" r:id="rId24"/>
    <p:sldId id="470" r:id="rId25"/>
    <p:sldId id="385" r:id="rId26"/>
    <p:sldId id="472" r:id="rId27"/>
    <p:sldId id="473" r:id="rId28"/>
    <p:sldId id="474" r:id="rId29"/>
    <p:sldId id="475" r:id="rId30"/>
    <p:sldId id="476" r:id="rId31"/>
    <p:sldId id="496" r:id="rId32"/>
    <p:sldId id="477" r:id="rId33"/>
    <p:sldId id="479" r:id="rId34"/>
    <p:sldId id="480" r:id="rId35"/>
    <p:sldId id="481" r:id="rId36"/>
    <p:sldId id="482" r:id="rId37"/>
    <p:sldId id="483" r:id="rId38"/>
    <p:sldId id="484" r:id="rId39"/>
    <p:sldId id="485" r:id="rId40"/>
    <p:sldId id="486" r:id="rId41"/>
    <p:sldId id="478" r:id="rId42"/>
    <p:sldId id="487" r:id="rId43"/>
    <p:sldId id="488" r:id="rId44"/>
    <p:sldId id="489" r:id="rId45"/>
    <p:sldId id="490" r:id="rId46"/>
    <p:sldId id="492" r:id="rId47"/>
    <p:sldId id="491" r:id="rId48"/>
    <p:sldId id="493" r:id="rId49"/>
    <p:sldId id="494" r:id="rId50"/>
    <p:sldId id="495" r:id="rId51"/>
    <p:sldId id="497" r:id="rId52"/>
    <p:sldId id="498" r:id="rId53"/>
    <p:sldId id="499" r:id="rId54"/>
    <p:sldId id="500" r:id="rId55"/>
    <p:sldId id="501" r:id="rId56"/>
    <p:sldId id="502" r:id="rId57"/>
    <p:sldId id="503" r:id="rId58"/>
    <p:sldId id="504" r:id="rId59"/>
    <p:sldId id="505" r:id="rId60"/>
    <p:sldId id="506" r:id="rId61"/>
    <p:sldId id="507" r:id="rId62"/>
    <p:sldId id="513" r:id="rId63"/>
    <p:sldId id="509" r:id="rId64"/>
    <p:sldId id="511" r:id="rId65"/>
    <p:sldId id="512" r:id="rId66"/>
    <p:sldId id="514" r:id="rId67"/>
    <p:sldId id="510" r:id="rId68"/>
    <p:sldId id="515" r:id="rId69"/>
    <p:sldId id="516" r:id="rId70"/>
    <p:sldId id="517" r:id="rId7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C5C3CC9D-D62F-4719-902F-EB9731A07535}">
          <p14:sldIdLst>
            <p14:sldId id="256"/>
            <p14:sldId id="448"/>
            <p14:sldId id="451"/>
            <p14:sldId id="452"/>
            <p14:sldId id="453"/>
            <p14:sldId id="454"/>
            <p14:sldId id="455"/>
            <p14:sldId id="384"/>
            <p14:sldId id="456"/>
            <p14:sldId id="463"/>
            <p14:sldId id="457"/>
            <p14:sldId id="458"/>
            <p14:sldId id="461"/>
            <p14:sldId id="459"/>
            <p14:sldId id="460"/>
            <p14:sldId id="462"/>
            <p14:sldId id="464"/>
            <p14:sldId id="466"/>
            <p14:sldId id="467"/>
            <p14:sldId id="465"/>
            <p14:sldId id="469"/>
            <p14:sldId id="468"/>
            <p14:sldId id="471"/>
            <p14:sldId id="470"/>
            <p14:sldId id="385"/>
            <p14:sldId id="472"/>
            <p14:sldId id="473"/>
            <p14:sldId id="474"/>
            <p14:sldId id="475"/>
          </p14:sldIdLst>
        </p14:section>
        <p14:section name="Kaldığımız yer" id="{3C663ED2-9CFD-49AE-883C-35158CCE6592}">
          <p14:sldIdLst>
            <p14:sldId id="476"/>
            <p14:sldId id="496"/>
            <p14:sldId id="477"/>
            <p14:sldId id="479"/>
            <p14:sldId id="480"/>
            <p14:sldId id="481"/>
            <p14:sldId id="482"/>
            <p14:sldId id="483"/>
            <p14:sldId id="484"/>
            <p14:sldId id="485"/>
            <p14:sldId id="486"/>
            <p14:sldId id="478"/>
            <p14:sldId id="487"/>
            <p14:sldId id="488"/>
            <p14:sldId id="489"/>
            <p14:sldId id="490"/>
            <p14:sldId id="492"/>
            <p14:sldId id="491"/>
            <p14:sldId id="493"/>
            <p14:sldId id="494"/>
            <p14:sldId id="495"/>
            <p14:sldId id="497"/>
            <p14:sldId id="498"/>
            <p14:sldId id="499"/>
            <p14:sldId id="500"/>
            <p14:sldId id="501"/>
            <p14:sldId id="502"/>
            <p14:sldId id="503"/>
            <p14:sldId id="504"/>
            <p14:sldId id="505"/>
            <p14:sldId id="506"/>
            <p14:sldId id="507"/>
            <p14:sldId id="513"/>
            <p14:sldId id="509"/>
            <p14:sldId id="511"/>
            <p14:sldId id="512"/>
            <p14:sldId id="514"/>
            <p14:sldId id="510"/>
            <p14:sldId id="515"/>
            <p14:sldId id="516"/>
            <p14:sldId id="5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67044" autoAdjust="0"/>
  </p:normalViewPr>
  <p:slideViewPr>
    <p:cSldViewPr snapToGrid="0">
      <p:cViewPr varScale="1">
        <p:scale>
          <a:sx n="59" d="100"/>
          <a:sy n="59" d="100"/>
        </p:scale>
        <p:origin x="72" y="112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59F10-6993-41B0-A609-423BDEE73AC0}" type="doc">
      <dgm:prSet loTypeId="urn:microsoft.com/office/officeart/2005/8/layout/hierarchy1" loCatId="hierarchy" qsTypeId="urn:microsoft.com/office/officeart/2005/8/quickstyle/simple2" qsCatId="simple" csTypeId="urn:microsoft.com/office/officeart/2005/8/colors/colorful5" csCatId="colorful"/>
      <dgm:spPr/>
      <dgm:t>
        <a:bodyPr/>
        <a:lstStyle/>
        <a:p>
          <a:endParaRPr lang="en-US"/>
        </a:p>
      </dgm:t>
    </dgm:pt>
    <dgm:pt modelId="{953F02C2-AFB9-4686-BE71-7A0C00F3E133}">
      <dgm:prSet custT="1"/>
      <dgm:spPr/>
      <dgm:t>
        <a:bodyPr/>
        <a:lstStyle/>
        <a:p>
          <a:r>
            <a:rPr lang="tr-TR" sz="1600"/>
            <a:t>Unity komut dosyalarınızı serileştirdiğinde, yalnızca ortak alanları serileştirir. Unity'nin özel alanlarınızı serileştirmesini istiyorsanız, bu alanlara SerializeField özniteliğini ekleyebilirsiniz.</a:t>
          </a:r>
          <a:endParaRPr lang="en-US" sz="1600"/>
        </a:p>
      </dgm:t>
    </dgm:pt>
    <dgm:pt modelId="{ED257582-058E-4CA8-B0EA-4EA466FA91B2}" type="parTrans" cxnId="{DCE6EB34-B139-4843-9F8B-B68D7A9F3833}">
      <dgm:prSet/>
      <dgm:spPr/>
      <dgm:t>
        <a:bodyPr/>
        <a:lstStyle/>
        <a:p>
          <a:endParaRPr lang="en-US" sz="2000"/>
        </a:p>
      </dgm:t>
    </dgm:pt>
    <dgm:pt modelId="{F5C52980-F20E-414B-AB86-C12AB8280F23}" type="sibTrans" cxnId="{DCE6EB34-B139-4843-9F8B-B68D7A9F3833}">
      <dgm:prSet/>
      <dgm:spPr/>
      <dgm:t>
        <a:bodyPr/>
        <a:lstStyle/>
        <a:p>
          <a:endParaRPr lang="en-US" sz="2000"/>
        </a:p>
      </dgm:t>
    </dgm:pt>
    <dgm:pt modelId="{9434B3E9-E239-4394-8301-E5EE07E777E5}">
      <dgm:prSet custT="1"/>
      <dgm:spPr/>
      <dgm:t>
        <a:bodyPr/>
        <a:lstStyle/>
        <a:p>
          <a:r>
            <a:rPr lang="tr-TR" sz="1600"/>
            <a:t>Unity tüm komut dosyası bileşenlerinizi serileştirir, yeni derlemeleri yeniden yükler ve komut dosyası bileşenlerinizi serileştirilmiş sürümlerden yeniden oluşturur. Bu serileştirme işlemi .NET'in serileştirme işlevinin yerine dahili Unity serileştirme sistemi ile yapılır.</a:t>
          </a:r>
          <a:endParaRPr lang="en-US" sz="1600"/>
        </a:p>
      </dgm:t>
    </dgm:pt>
    <dgm:pt modelId="{50DDAE09-FEAF-479C-975D-CE11AA0B6D8F}" type="parTrans" cxnId="{57AC3D7A-7F13-4B9E-A72A-746237CA06B9}">
      <dgm:prSet/>
      <dgm:spPr/>
      <dgm:t>
        <a:bodyPr/>
        <a:lstStyle/>
        <a:p>
          <a:endParaRPr lang="en-US" sz="2000"/>
        </a:p>
      </dgm:t>
    </dgm:pt>
    <dgm:pt modelId="{D1FE8690-11E5-4A74-A9A7-633427EB0C1E}" type="sibTrans" cxnId="{57AC3D7A-7F13-4B9E-A72A-746237CA06B9}">
      <dgm:prSet/>
      <dgm:spPr/>
      <dgm:t>
        <a:bodyPr/>
        <a:lstStyle/>
        <a:p>
          <a:endParaRPr lang="en-US" sz="2000"/>
        </a:p>
      </dgm:t>
    </dgm:pt>
    <dgm:pt modelId="{40BB187E-9E41-4256-84B9-C3812F4AFD67}" type="pres">
      <dgm:prSet presAssocID="{13759F10-6993-41B0-A609-423BDEE73AC0}" presName="hierChild1" presStyleCnt="0">
        <dgm:presLayoutVars>
          <dgm:chPref val="1"/>
          <dgm:dir/>
          <dgm:animOne val="branch"/>
          <dgm:animLvl val="lvl"/>
          <dgm:resizeHandles/>
        </dgm:presLayoutVars>
      </dgm:prSet>
      <dgm:spPr/>
    </dgm:pt>
    <dgm:pt modelId="{D3BD812C-A954-4B29-BE28-BEEC57BBF5D6}" type="pres">
      <dgm:prSet presAssocID="{953F02C2-AFB9-4686-BE71-7A0C00F3E133}" presName="hierRoot1" presStyleCnt="0"/>
      <dgm:spPr/>
    </dgm:pt>
    <dgm:pt modelId="{ED63F51F-C566-41D6-BC59-AB880226BE4D}" type="pres">
      <dgm:prSet presAssocID="{953F02C2-AFB9-4686-BE71-7A0C00F3E133}" presName="composite" presStyleCnt="0"/>
      <dgm:spPr/>
    </dgm:pt>
    <dgm:pt modelId="{8284D210-664C-48A6-B270-C303C72B7050}" type="pres">
      <dgm:prSet presAssocID="{953F02C2-AFB9-4686-BE71-7A0C00F3E133}" presName="background" presStyleLbl="node0" presStyleIdx="0" presStyleCnt="2"/>
      <dgm:spPr/>
    </dgm:pt>
    <dgm:pt modelId="{C954CE6B-CF1D-4F95-99C0-DF7C5E3CBC45}" type="pres">
      <dgm:prSet presAssocID="{953F02C2-AFB9-4686-BE71-7A0C00F3E133}" presName="text" presStyleLbl="fgAcc0" presStyleIdx="0" presStyleCnt="2">
        <dgm:presLayoutVars>
          <dgm:chPref val="3"/>
        </dgm:presLayoutVars>
      </dgm:prSet>
      <dgm:spPr/>
    </dgm:pt>
    <dgm:pt modelId="{D2D156C9-8A33-40F2-993A-DC1C66361F1E}" type="pres">
      <dgm:prSet presAssocID="{953F02C2-AFB9-4686-BE71-7A0C00F3E133}" presName="hierChild2" presStyleCnt="0"/>
      <dgm:spPr/>
    </dgm:pt>
    <dgm:pt modelId="{2AF4BB36-5D0E-4654-91C3-CF5E27D0ACA5}" type="pres">
      <dgm:prSet presAssocID="{9434B3E9-E239-4394-8301-E5EE07E777E5}" presName="hierRoot1" presStyleCnt="0"/>
      <dgm:spPr/>
    </dgm:pt>
    <dgm:pt modelId="{EC4FC3D0-958B-4CBD-8AAF-18D086D234CD}" type="pres">
      <dgm:prSet presAssocID="{9434B3E9-E239-4394-8301-E5EE07E777E5}" presName="composite" presStyleCnt="0"/>
      <dgm:spPr/>
    </dgm:pt>
    <dgm:pt modelId="{B0225D8E-A251-4CD9-A5CA-7D284776D371}" type="pres">
      <dgm:prSet presAssocID="{9434B3E9-E239-4394-8301-E5EE07E777E5}" presName="background" presStyleLbl="node0" presStyleIdx="1" presStyleCnt="2"/>
      <dgm:spPr/>
    </dgm:pt>
    <dgm:pt modelId="{747C9170-D86B-4E72-A906-CECE3F7CB59E}" type="pres">
      <dgm:prSet presAssocID="{9434B3E9-E239-4394-8301-E5EE07E777E5}" presName="text" presStyleLbl="fgAcc0" presStyleIdx="1" presStyleCnt="2">
        <dgm:presLayoutVars>
          <dgm:chPref val="3"/>
        </dgm:presLayoutVars>
      </dgm:prSet>
      <dgm:spPr/>
    </dgm:pt>
    <dgm:pt modelId="{C8C58094-B8B6-4D6C-9613-0284348A1345}" type="pres">
      <dgm:prSet presAssocID="{9434B3E9-E239-4394-8301-E5EE07E777E5}" presName="hierChild2" presStyleCnt="0"/>
      <dgm:spPr/>
    </dgm:pt>
  </dgm:ptLst>
  <dgm:cxnLst>
    <dgm:cxn modelId="{DCE6EB34-B139-4843-9F8B-B68D7A9F3833}" srcId="{13759F10-6993-41B0-A609-423BDEE73AC0}" destId="{953F02C2-AFB9-4686-BE71-7A0C00F3E133}" srcOrd="0" destOrd="0" parTransId="{ED257582-058E-4CA8-B0EA-4EA466FA91B2}" sibTransId="{F5C52980-F20E-414B-AB86-C12AB8280F23}"/>
    <dgm:cxn modelId="{8ADFB36E-D160-4F06-B2AB-682C88D6D094}" type="presOf" srcId="{953F02C2-AFB9-4686-BE71-7A0C00F3E133}" destId="{C954CE6B-CF1D-4F95-99C0-DF7C5E3CBC45}" srcOrd="0" destOrd="0" presId="urn:microsoft.com/office/officeart/2005/8/layout/hierarchy1"/>
    <dgm:cxn modelId="{57AC3D7A-7F13-4B9E-A72A-746237CA06B9}" srcId="{13759F10-6993-41B0-A609-423BDEE73AC0}" destId="{9434B3E9-E239-4394-8301-E5EE07E777E5}" srcOrd="1" destOrd="0" parTransId="{50DDAE09-FEAF-479C-975D-CE11AA0B6D8F}" sibTransId="{D1FE8690-11E5-4A74-A9A7-633427EB0C1E}"/>
    <dgm:cxn modelId="{9486F7A0-C9AA-4C11-A3A8-22151E614BD1}" type="presOf" srcId="{9434B3E9-E239-4394-8301-E5EE07E777E5}" destId="{747C9170-D86B-4E72-A906-CECE3F7CB59E}" srcOrd="0" destOrd="0" presId="urn:microsoft.com/office/officeart/2005/8/layout/hierarchy1"/>
    <dgm:cxn modelId="{F72B69FA-0576-4710-A61B-0C710954D2DD}" type="presOf" srcId="{13759F10-6993-41B0-A609-423BDEE73AC0}" destId="{40BB187E-9E41-4256-84B9-C3812F4AFD67}" srcOrd="0" destOrd="0" presId="urn:microsoft.com/office/officeart/2005/8/layout/hierarchy1"/>
    <dgm:cxn modelId="{8144C464-40AC-41E1-A177-F6D6D1DCFB25}" type="presParOf" srcId="{40BB187E-9E41-4256-84B9-C3812F4AFD67}" destId="{D3BD812C-A954-4B29-BE28-BEEC57BBF5D6}" srcOrd="0" destOrd="0" presId="urn:microsoft.com/office/officeart/2005/8/layout/hierarchy1"/>
    <dgm:cxn modelId="{43B397EA-915C-45EC-A462-34B1C3F5A24A}" type="presParOf" srcId="{D3BD812C-A954-4B29-BE28-BEEC57BBF5D6}" destId="{ED63F51F-C566-41D6-BC59-AB880226BE4D}" srcOrd="0" destOrd="0" presId="urn:microsoft.com/office/officeart/2005/8/layout/hierarchy1"/>
    <dgm:cxn modelId="{119894DE-4C8C-4B95-8A4F-A9D3776F3358}" type="presParOf" srcId="{ED63F51F-C566-41D6-BC59-AB880226BE4D}" destId="{8284D210-664C-48A6-B270-C303C72B7050}" srcOrd="0" destOrd="0" presId="urn:microsoft.com/office/officeart/2005/8/layout/hierarchy1"/>
    <dgm:cxn modelId="{C6DE537A-A573-4EC7-BC67-3DD845905085}" type="presParOf" srcId="{ED63F51F-C566-41D6-BC59-AB880226BE4D}" destId="{C954CE6B-CF1D-4F95-99C0-DF7C5E3CBC45}" srcOrd="1" destOrd="0" presId="urn:microsoft.com/office/officeart/2005/8/layout/hierarchy1"/>
    <dgm:cxn modelId="{C89C369E-E10E-4D62-8DF0-7B6112E2045A}" type="presParOf" srcId="{D3BD812C-A954-4B29-BE28-BEEC57BBF5D6}" destId="{D2D156C9-8A33-40F2-993A-DC1C66361F1E}" srcOrd="1" destOrd="0" presId="urn:microsoft.com/office/officeart/2005/8/layout/hierarchy1"/>
    <dgm:cxn modelId="{E22A9196-189F-43E8-872F-B32EB8976B0E}" type="presParOf" srcId="{40BB187E-9E41-4256-84B9-C3812F4AFD67}" destId="{2AF4BB36-5D0E-4654-91C3-CF5E27D0ACA5}" srcOrd="1" destOrd="0" presId="urn:microsoft.com/office/officeart/2005/8/layout/hierarchy1"/>
    <dgm:cxn modelId="{5EC13BD9-3867-4202-9494-91A384627BCB}" type="presParOf" srcId="{2AF4BB36-5D0E-4654-91C3-CF5E27D0ACA5}" destId="{EC4FC3D0-958B-4CBD-8AAF-18D086D234CD}" srcOrd="0" destOrd="0" presId="urn:microsoft.com/office/officeart/2005/8/layout/hierarchy1"/>
    <dgm:cxn modelId="{F7A4E1F0-BC6A-44F5-A4ED-3ECDB6F85BE2}" type="presParOf" srcId="{EC4FC3D0-958B-4CBD-8AAF-18D086D234CD}" destId="{B0225D8E-A251-4CD9-A5CA-7D284776D371}" srcOrd="0" destOrd="0" presId="urn:microsoft.com/office/officeart/2005/8/layout/hierarchy1"/>
    <dgm:cxn modelId="{A0076B8F-F6AB-4988-968C-4AA5A3021F13}" type="presParOf" srcId="{EC4FC3D0-958B-4CBD-8AAF-18D086D234CD}" destId="{747C9170-D86B-4E72-A906-CECE3F7CB59E}" srcOrd="1" destOrd="0" presId="urn:microsoft.com/office/officeart/2005/8/layout/hierarchy1"/>
    <dgm:cxn modelId="{50AA13FE-41CE-4C41-A468-A8445AD12730}" type="presParOf" srcId="{2AF4BB36-5D0E-4654-91C3-CF5E27D0ACA5}" destId="{C8C58094-B8B6-4D6C-9613-0284348A134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DD66EF-5CC9-4866-A53D-4EAF022CEA51}"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21D4C59A-A567-4CB7-AE20-30215F951DBC}">
      <dgm:prSet/>
      <dgm:spPr/>
      <dgm:t>
        <a:bodyPr/>
        <a:lstStyle/>
        <a:p>
          <a:pPr>
            <a:defRPr cap="all"/>
          </a:pPr>
          <a:r>
            <a:rPr lang="tr-TR"/>
            <a:t>geriSayimSayaci script’ini çalıştıralım</a:t>
          </a:r>
          <a:endParaRPr lang="en-US"/>
        </a:p>
      </dgm:t>
    </dgm:pt>
    <dgm:pt modelId="{4DD455FB-2122-460D-BAA9-D7A8D6AEEC84}" type="parTrans" cxnId="{50B03D42-06C6-4DCD-9097-ED8255A698E8}">
      <dgm:prSet/>
      <dgm:spPr/>
      <dgm:t>
        <a:bodyPr/>
        <a:lstStyle/>
        <a:p>
          <a:endParaRPr lang="en-US"/>
        </a:p>
      </dgm:t>
    </dgm:pt>
    <dgm:pt modelId="{84BD7E17-5C08-4BFA-AD46-8DAAF78AACDF}" type="sibTrans" cxnId="{50B03D42-06C6-4DCD-9097-ED8255A698E8}">
      <dgm:prSet/>
      <dgm:spPr/>
      <dgm:t>
        <a:bodyPr/>
        <a:lstStyle/>
        <a:p>
          <a:endParaRPr lang="en-US"/>
        </a:p>
      </dgm:t>
    </dgm:pt>
    <dgm:pt modelId="{2C54D4D3-86F5-45DB-A839-B9FCEA87D428}">
      <dgm:prSet/>
      <dgm:spPr/>
      <dgm:t>
        <a:bodyPr/>
        <a:lstStyle/>
        <a:p>
          <a:pPr>
            <a:defRPr cap="all"/>
          </a:pPr>
          <a:r>
            <a:rPr lang="tr-TR"/>
            <a:t>Patlama efekti verelim</a:t>
          </a:r>
          <a:endParaRPr lang="en-US"/>
        </a:p>
      </dgm:t>
    </dgm:pt>
    <dgm:pt modelId="{44A1BF4A-3803-4111-AA84-59EBA3B6CE83}" type="parTrans" cxnId="{54366E75-DE67-4676-BE65-C5E452408BE0}">
      <dgm:prSet/>
      <dgm:spPr/>
      <dgm:t>
        <a:bodyPr/>
        <a:lstStyle/>
        <a:p>
          <a:endParaRPr lang="en-US"/>
        </a:p>
      </dgm:t>
    </dgm:pt>
    <dgm:pt modelId="{07A0461E-9106-411E-8227-81EBA1C62038}" type="sibTrans" cxnId="{54366E75-DE67-4676-BE65-C5E452408BE0}">
      <dgm:prSet/>
      <dgm:spPr/>
      <dgm:t>
        <a:bodyPr/>
        <a:lstStyle/>
        <a:p>
          <a:endParaRPr lang="en-US"/>
        </a:p>
      </dgm:t>
    </dgm:pt>
    <dgm:pt modelId="{18110B0A-6492-4DFD-AD6B-6C9E7339CECB}">
      <dgm:prSet/>
      <dgm:spPr/>
      <dgm:t>
        <a:bodyPr/>
        <a:lstStyle/>
        <a:p>
          <a:pPr>
            <a:defRPr cap="all"/>
          </a:pPr>
          <a:r>
            <a:rPr lang="tr-TR"/>
            <a:t>Objemizi yok edelim</a:t>
          </a:r>
          <a:endParaRPr lang="en-US"/>
        </a:p>
      </dgm:t>
    </dgm:pt>
    <dgm:pt modelId="{BFD5F1CF-3A11-4F86-AFB2-439AD579F66F}" type="parTrans" cxnId="{587D1E9A-62C8-4514-A60F-EF259B4A36FE}">
      <dgm:prSet/>
      <dgm:spPr/>
      <dgm:t>
        <a:bodyPr/>
        <a:lstStyle/>
        <a:p>
          <a:endParaRPr lang="en-US"/>
        </a:p>
      </dgm:t>
    </dgm:pt>
    <dgm:pt modelId="{E80DBFC9-534A-49CD-BC65-647DEF58A4A0}" type="sibTrans" cxnId="{587D1E9A-62C8-4514-A60F-EF259B4A36FE}">
      <dgm:prSet/>
      <dgm:spPr/>
      <dgm:t>
        <a:bodyPr/>
        <a:lstStyle/>
        <a:p>
          <a:endParaRPr lang="en-US"/>
        </a:p>
      </dgm:t>
    </dgm:pt>
    <dgm:pt modelId="{CB2B1F52-ACC4-4633-BE31-7BEE3C783258}" type="pres">
      <dgm:prSet presAssocID="{0ADD66EF-5CC9-4866-A53D-4EAF022CEA51}" presName="root" presStyleCnt="0">
        <dgm:presLayoutVars>
          <dgm:dir/>
          <dgm:resizeHandles val="exact"/>
        </dgm:presLayoutVars>
      </dgm:prSet>
      <dgm:spPr/>
    </dgm:pt>
    <dgm:pt modelId="{5BBE913F-7123-42D7-8EFB-50B35654AF61}" type="pres">
      <dgm:prSet presAssocID="{21D4C59A-A567-4CB7-AE20-30215F951DBC}" presName="compNode" presStyleCnt="0"/>
      <dgm:spPr/>
    </dgm:pt>
    <dgm:pt modelId="{508E4A3F-0D9B-457C-A3AF-123A94E5D1AD}" type="pres">
      <dgm:prSet presAssocID="{21D4C59A-A567-4CB7-AE20-30215F951DBC}" presName="iconBgRect" presStyleLbl="bgShp" presStyleIdx="0" presStyleCnt="3"/>
      <dgm:spPr>
        <a:prstGeom prst="round2DiagRect">
          <a:avLst>
            <a:gd name="adj1" fmla="val 29727"/>
            <a:gd name="adj2" fmla="val 0"/>
          </a:avLst>
        </a:prstGeom>
      </dgm:spPr>
    </dgm:pt>
    <dgm:pt modelId="{0AF3228D-23A0-4B94-9021-ACBE29A691F5}" type="pres">
      <dgm:prSet presAssocID="{21D4C59A-A567-4CB7-AE20-30215F951DB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ronometre"/>
        </a:ext>
      </dgm:extLst>
    </dgm:pt>
    <dgm:pt modelId="{BDD9ACB1-C24C-4E4F-8340-9C87496869DC}" type="pres">
      <dgm:prSet presAssocID="{21D4C59A-A567-4CB7-AE20-30215F951DBC}" presName="spaceRect" presStyleCnt="0"/>
      <dgm:spPr/>
    </dgm:pt>
    <dgm:pt modelId="{B2181DE5-FB82-40F7-A9A5-5507F06405F3}" type="pres">
      <dgm:prSet presAssocID="{21D4C59A-A567-4CB7-AE20-30215F951DBC}" presName="textRect" presStyleLbl="revTx" presStyleIdx="0" presStyleCnt="3">
        <dgm:presLayoutVars>
          <dgm:chMax val="1"/>
          <dgm:chPref val="1"/>
        </dgm:presLayoutVars>
      </dgm:prSet>
      <dgm:spPr/>
    </dgm:pt>
    <dgm:pt modelId="{90255447-636F-4906-8A13-CED55028CAF3}" type="pres">
      <dgm:prSet presAssocID="{84BD7E17-5C08-4BFA-AD46-8DAAF78AACDF}" presName="sibTrans" presStyleCnt="0"/>
      <dgm:spPr/>
    </dgm:pt>
    <dgm:pt modelId="{034FEFD4-D187-4E0B-89DD-B2C0034A5669}" type="pres">
      <dgm:prSet presAssocID="{2C54D4D3-86F5-45DB-A839-B9FCEA87D428}" presName="compNode" presStyleCnt="0"/>
      <dgm:spPr/>
    </dgm:pt>
    <dgm:pt modelId="{C593A5C9-ADC7-4E25-809A-81FE85A51B41}" type="pres">
      <dgm:prSet presAssocID="{2C54D4D3-86F5-45DB-A839-B9FCEA87D428}" presName="iconBgRect" presStyleLbl="bgShp" presStyleIdx="1" presStyleCnt="3"/>
      <dgm:spPr>
        <a:prstGeom prst="round2DiagRect">
          <a:avLst>
            <a:gd name="adj1" fmla="val 29727"/>
            <a:gd name="adj2" fmla="val 0"/>
          </a:avLst>
        </a:prstGeom>
      </dgm:spPr>
    </dgm:pt>
    <dgm:pt modelId="{87523A23-4538-46C6-9E85-332E6FC41D7D}" type="pres">
      <dgm:prSet presAssocID="{2C54D4D3-86F5-45DB-A839-B9FCEA87D42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plosion"/>
        </a:ext>
      </dgm:extLst>
    </dgm:pt>
    <dgm:pt modelId="{09922B9C-3DD4-4A2A-B174-000FFC2FDCC8}" type="pres">
      <dgm:prSet presAssocID="{2C54D4D3-86F5-45DB-A839-B9FCEA87D428}" presName="spaceRect" presStyleCnt="0"/>
      <dgm:spPr/>
    </dgm:pt>
    <dgm:pt modelId="{147E91B1-2504-4BD0-BF21-AD71E7F7F676}" type="pres">
      <dgm:prSet presAssocID="{2C54D4D3-86F5-45DB-A839-B9FCEA87D428}" presName="textRect" presStyleLbl="revTx" presStyleIdx="1" presStyleCnt="3">
        <dgm:presLayoutVars>
          <dgm:chMax val="1"/>
          <dgm:chPref val="1"/>
        </dgm:presLayoutVars>
      </dgm:prSet>
      <dgm:spPr/>
    </dgm:pt>
    <dgm:pt modelId="{8234C2C0-D70B-4DDB-8327-A51BFBC8EA67}" type="pres">
      <dgm:prSet presAssocID="{07A0461E-9106-411E-8227-81EBA1C62038}" presName="sibTrans" presStyleCnt="0"/>
      <dgm:spPr/>
    </dgm:pt>
    <dgm:pt modelId="{A822D9AA-9AA6-4383-A7F4-C09D135A902E}" type="pres">
      <dgm:prSet presAssocID="{18110B0A-6492-4DFD-AD6B-6C9E7339CECB}" presName="compNode" presStyleCnt="0"/>
      <dgm:spPr/>
    </dgm:pt>
    <dgm:pt modelId="{18FCA9A5-9BC5-4E8B-8C96-1D123C440B77}" type="pres">
      <dgm:prSet presAssocID="{18110B0A-6492-4DFD-AD6B-6C9E7339CECB}" presName="iconBgRect" presStyleLbl="bgShp" presStyleIdx="2" presStyleCnt="3"/>
      <dgm:spPr>
        <a:prstGeom prst="round2DiagRect">
          <a:avLst>
            <a:gd name="adj1" fmla="val 29727"/>
            <a:gd name="adj2" fmla="val 0"/>
          </a:avLst>
        </a:prstGeom>
      </dgm:spPr>
    </dgm:pt>
    <dgm:pt modelId="{3D774DCA-E237-4345-8661-3CF60528E79F}" type="pres">
      <dgm:prSet presAssocID="{18110B0A-6492-4DFD-AD6B-6C9E7339CE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1D8B0509-C770-4E7F-9F4F-9FB85BF4FE88}" type="pres">
      <dgm:prSet presAssocID="{18110B0A-6492-4DFD-AD6B-6C9E7339CECB}" presName="spaceRect" presStyleCnt="0"/>
      <dgm:spPr/>
    </dgm:pt>
    <dgm:pt modelId="{B4984674-0E65-4467-AB0E-2721A578FD29}" type="pres">
      <dgm:prSet presAssocID="{18110B0A-6492-4DFD-AD6B-6C9E7339CECB}" presName="textRect" presStyleLbl="revTx" presStyleIdx="2" presStyleCnt="3">
        <dgm:presLayoutVars>
          <dgm:chMax val="1"/>
          <dgm:chPref val="1"/>
        </dgm:presLayoutVars>
      </dgm:prSet>
      <dgm:spPr/>
    </dgm:pt>
  </dgm:ptLst>
  <dgm:cxnLst>
    <dgm:cxn modelId="{B87EAF14-7A0C-415D-BE9E-697AB49C6D95}" type="presOf" srcId="{2C54D4D3-86F5-45DB-A839-B9FCEA87D428}" destId="{147E91B1-2504-4BD0-BF21-AD71E7F7F676}" srcOrd="0" destOrd="0" presId="urn:microsoft.com/office/officeart/2018/5/layout/IconLeafLabelList"/>
    <dgm:cxn modelId="{50B03D42-06C6-4DCD-9097-ED8255A698E8}" srcId="{0ADD66EF-5CC9-4866-A53D-4EAF022CEA51}" destId="{21D4C59A-A567-4CB7-AE20-30215F951DBC}" srcOrd="0" destOrd="0" parTransId="{4DD455FB-2122-460D-BAA9-D7A8D6AEEC84}" sibTransId="{84BD7E17-5C08-4BFA-AD46-8DAAF78AACDF}"/>
    <dgm:cxn modelId="{F681CE6D-5B48-4D0F-AA79-629C67CC567C}" type="presOf" srcId="{21D4C59A-A567-4CB7-AE20-30215F951DBC}" destId="{B2181DE5-FB82-40F7-A9A5-5507F06405F3}" srcOrd="0" destOrd="0" presId="urn:microsoft.com/office/officeart/2018/5/layout/IconLeafLabelList"/>
    <dgm:cxn modelId="{54366E75-DE67-4676-BE65-C5E452408BE0}" srcId="{0ADD66EF-5CC9-4866-A53D-4EAF022CEA51}" destId="{2C54D4D3-86F5-45DB-A839-B9FCEA87D428}" srcOrd="1" destOrd="0" parTransId="{44A1BF4A-3803-4111-AA84-59EBA3B6CE83}" sibTransId="{07A0461E-9106-411E-8227-81EBA1C62038}"/>
    <dgm:cxn modelId="{C2B77694-8213-4781-AA49-996D74D9A85C}" type="presOf" srcId="{18110B0A-6492-4DFD-AD6B-6C9E7339CECB}" destId="{B4984674-0E65-4467-AB0E-2721A578FD29}" srcOrd="0" destOrd="0" presId="urn:microsoft.com/office/officeart/2018/5/layout/IconLeafLabelList"/>
    <dgm:cxn modelId="{587D1E9A-62C8-4514-A60F-EF259B4A36FE}" srcId="{0ADD66EF-5CC9-4866-A53D-4EAF022CEA51}" destId="{18110B0A-6492-4DFD-AD6B-6C9E7339CECB}" srcOrd="2" destOrd="0" parTransId="{BFD5F1CF-3A11-4F86-AFB2-439AD579F66F}" sibTransId="{E80DBFC9-534A-49CD-BC65-647DEF58A4A0}"/>
    <dgm:cxn modelId="{47C855D2-BB03-4729-974B-3DF0E8241DB3}" type="presOf" srcId="{0ADD66EF-5CC9-4866-A53D-4EAF022CEA51}" destId="{CB2B1F52-ACC4-4633-BE31-7BEE3C783258}" srcOrd="0" destOrd="0" presId="urn:microsoft.com/office/officeart/2018/5/layout/IconLeafLabelList"/>
    <dgm:cxn modelId="{82F5EE1E-6813-4FB5-AE7A-5D2518A9ECB4}" type="presParOf" srcId="{CB2B1F52-ACC4-4633-BE31-7BEE3C783258}" destId="{5BBE913F-7123-42D7-8EFB-50B35654AF61}" srcOrd="0" destOrd="0" presId="urn:microsoft.com/office/officeart/2018/5/layout/IconLeafLabelList"/>
    <dgm:cxn modelId="{1E6CDD43-1D31-46FB-B37C-BDD101F001F7}" type="presParOf" srcId="{5BBE913F-7123-42D7-8EFB-50B35654AF61}" destId="{508E4A3F-0D9B-457C-A3AF-123A94E5D1AD}" srcOrd="0" destOrd="0" presId="urn:microsoft.com/office/officeart/2018/5/layout/IconLeafLabelList"/>
    <dgm:cxn modelId="{7B6605E9-4468-4216-9FA2-026A94394316}" type="presParOf" srcId="{5BBE913F-7123-42D7-8EFB-50B35654AF61}" destId="{0AF3228D-23A0-4B94-9021-ACBE29A691F5}" srcOrd="1" destOrd="0" presId="urn:microsoft.com/office/officeart/2018/5/layout/IconLeafLabelList"/>
    <dgm:cxn modelId="{5934FA12-A8BB-47BA-B80D-81F0B83E64DE}" type="presParOf" srcId="{5BBE913F-7123-42D7-8EFB-50B35654AF61}" destId="{BDD9ACB1-C24C-4E4F-8340-9C87496869DC}" srcOrd="2" destOrd="0" presId="urn:microsoft.com/office/officeart/2018/5/layout/IconLeafLabelList"/>
    <dgm:cxn modelId="{05E6F359-019F-428E-A738-86F73D5436FF}" type="presParOf" srcId="{5BBE913F-7123-42D7-8EFB-50B35654AF61}" destId="{B2181DE5-FB82-40F7-A9A5-5507F06405F3}" srcOrd="3" destOrd="0" presId="urn:microsoft.com/office/officeart/2018/5/layout/IconLeafLabelList"/>
    <dgm:cxn modelId="{D3ABB433-DE04-4C23-BBA8-C98B9EAD9810}" type="presParOf" srcId="{CB2B1F52-ACC4-4633-BE31-7BEE3C783258}" destId="{90255447-636F-4906-8A13-CED55028CAF3}" srcOrd="1" destOrd="0" presId="urn:microsoft.com/office/officeart/2018/5/layout/IconLeafLabelList"/>
    <dgm:cxn modelId="{C8888358-30F3-4B73-A87B-21472A63B490}" type="presParOf" srcId="{CB2B1F52-ACC4-4633-BE31-7BEE3C783258}" destId="{034FEFD4-D187-4E0B-89DD-B2C0034A5669}" srcOrd="2" destOrd="0" presId="urn:microsoft.com/office/officeart/2018/5/layout/IconLeafLabelList"/>
    <dgm:cxn modelId="{5E0FFF59-3335-4056-82FF-1C330FF10070}" type="presParOf" srcId="{034FEFD4-D187-4E0B-89DD-B2C0034A5669}" destId="{C593A5C9-ADC7-4E25-809A-81FE85A51B41}" srcOrd="0" destOrd="0" presId="urn:microsoft.com/office/officeart/2018/5/layout/IconLeafLabelList"/>
    <dgm:cxn modelId="{86335273-9BF5-488A-BBC6-9B9779CE8ED0}" type="presParOf" srcId="{034FEFD4-D187-4E0B-89DD-B2C0034A5669}" destId="{87523A23-4538-46C6-9E85-332E6FC41D7D}" srcOrd="1" destOrd="0" presId="urn:microsoft.com/office/officeart/2018/5/layout/IconLeafLabelList"/>
    <dgm:cxn modelId="{62D190BA-66B4-4888-B670-913B3CCE4629}" type="presParOf" srcId="{034FEFD4-D187-4E0B-89DD-B2C0034A5669}" destId="{09922B9C-3DD4-4A2A-B174-000FFC2FDCC8}" srcOrd="2" destOrd="0" presId="urn:microsoft.com/office/officeart/2018/5/layout/IconLeafLabelList"/>
    <dgm:cxn modelId="{93075540-69AB-4677-8004-EC7598C1D5A4}" type="presParOf" srcId="{034FEFD4-D187-4E0B-89DD-B2C0034A5669}" destId="{147E91B1-2504-4BD0-BF21-AD71E7F7F676}" srcOrd="3" destOrd="0" presId="urn:microsoft.com/office/officeart/2018/5/layout/IconLeafLabelList"/>
    <dgm:cxn modelId="{12E50904-D422-4E75-9C93-1A4069C1FA2C}" type="presParOf" srcId="{CB2B1F52-ACC4-4633-BE31-7BEE3C783258}" destId="{8234C2C0-D70B-4DDB-8327-A51BFBC8EA67}" srcOrd="3" destOrd="0" presId="urn:microsoft.com/office/officeart/2018/5/layout/IconLeafLabelList"/>
    <dgm:cxn modelId="{28A11138-B690-4BA3-8E9B-8D642D49612F}" type="presParOf" srcId="{CB2B1F52-ACC4-4633-BE31-7BEE3C783258}" destId="{A822D9AA-9AA6-4383-A7F4-C09D135A902E}" srcOrd="4" destOrd="0" presId="urn:microsoft.com/office/officeart/2018/5/layout/IconLeafLabelList"/>
    <dgm:cxn modelId="{9B20E02E-3E39-4AC2-9121-B0392D21951B}" type="presParOf" srcId="{A822D9AA-9AA6-4383-A7F4-C09D135A902E}" destId="{18FCA9A5-9BC5-4E8B-8C96-1D123C440B77}" srcOrd="0" destOrd="0" presId="urn:microsoft.com/office/officeart/2018/5/layout/IconLeafLabelList"/>
    <dgm:cxn modelId="{DB081BC9-081F-4B7F-9A24-0394AFCA1C31}" type="presParOf" srcId="{A822D9AA-9AA6-4383-A7F4-C09D135A902E}" destId="{3D774DCA-E237-4345-8661-3CF60528E79F}" srcOrd="1" destOrd="0" presId="urn:microsoft.com/office/officeart/2018/5/layout/IconLeafLabelList"/>
    <dgm:cxn modelId="{D786619A-692D-4254-A6D2-CAB1F8A23AB1}" type="presParOf" srcId="{A822D9AA-9AA6-4383-A7F4-C09D135A902E}" destId="{1D8B0509-C770-4E7F-9F4F-9FB85BF4FE88}" srcOrd="2" destOrd="0" presId="urn:microsoft.com/office/officeart/2018/5/layout/IconLeafLabelList"/>
    <dgm:cxn modelId="{9AC433A5-0824-46D4-A94D-3C81F3AA222A}" type="presParOf" srcId="{A822D9AA-9AA6-4383-A7F4-C09D135A902E}" destId="{B4984674-0E65-4467-AB0E-2721A578FD2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B8B331-B4C3-40BB-B7A7-1508B910F88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BB998377-C5F0-4782-A5A0-3E08434C1430}">
      <dgm:prSet/>
      <dgm:spPr/>
      <dgm:t>
        <a:bodyPr/>
        <a:lstStyle/>
        <a:p>
          <a:r>
            <a:rPr lang="tr-TR"/>
            <a:t>Vector3 position = Input.mousePosition;</a:t>
          </a:r>
          <a:endParaRPr lang="en-US"/>
        </a:p>
      </dgm:t>
    </dgm:pt>
    <dgm:pt modelId="{DBBFFD0A-7B75-4DAA-9233-01C9469193D5}" type="parTrans" cxnId="{DB002E3B-E814-49A0-911F-4ADBD2BB0B0E}">
      <dgm:prSet/>
      <dgm:spPr/>
      <dgm:t>
        <a:bodyPr/>
        <a:lstStyle/>
        <a:p>
          <a:endParaRPr lang="en-US"/>
        </a:p>
      </dgm:t>
    </dgm:pt>
    <dgm:pt modelId="{3FAA45BE-101B-4B6F-B305-4A690878C12E}" type="sibTrans" cxnId="{DB002E3B-E814-49A0-911F-4ADBD2BB0B0E}">
      <dgm:prSet/>
      <dgm:spPr/>
      <dgm:t>
        <a:bodyPr/>
        <a:lstStyle/>
        <a:p>
          <a:endParaRPr lang="en-US"/>
        </a:p>
      </dgm:t>
    </dgm:pt>
    <dgm:pt modelId="{6260A5A8-BC96-45A8-A2E0-ADC7E02CCB36}">
      <dgm:prSet/>
      <dgm:spPr/>
      <dgm:t>
        <a:bodyPr/>
        <a:lstStyle/>
        <a:p>
          <a:r>
            <a:rPr lang="tr-TR" dirty="0"/>
            <a:t>Mouse ile tıklanan noktanın piksellere göre pozisyonunu Vector3 (3 boyutlu) </a:t>
          </a:r>
          <a:r>
            <a:rPr lang="tr-TR" dirty="0" err="1"/>
            <a:t>position</a:t>
          </a:r>
          <a:r>
            <a:rPr lang="tr-TR" dirty="0"/>
            <a:t> değişkeninde tutuyoruz. </a:t>
          </a:r>
          <a:endParaRPr lang="en-US" dirty="0"/>
        </a:p>
      </dgm:t>
    </dgm:pt>
    <dgm:pt modelId="{5725B531-B68C-4064-A079-B97CDBC0C96B}" type="parTrans" cxnId="{9EEA1639-F31A-4798-9BF4-69FAA43D597E}">
      <dgm:prSet/>
      <dgm:spPr/>
      <dgm:t>
        <a:bodyPr/>
        <a:lstStyle/>
        <a:p>
          <a:endParaRPr lang="en-US"/>
        </a:p>
      </dgm:t>
    </dgm:pt>
    <dgm:pt modelId="{3182DA13-B828-4E88-A2A5-C69E104FBD20}" type="sibTrans" cxnId="{9EEA1639-F31A-4798-9BF4-69FAA43D597E}">
      <dgm:prSet/>
      <dgm:spPr/>
      <dgm:t>
        <a:bodyPr/>
        <a:lstStyle/>
        <a:p>
          <a:endParaRPr lang="en-US"/>
        </a:p>
      </dgm:t>
    </dgm:pt>
    <dgm:pt modelId="{DCAFB86D-2362-4B37-91FC-B1AAAE29360E}">
      <dgm:prSet/>
      <dgm:spPr/>
      <dgm:t>
        <a:bodyPr/>
        <a:lstStyle/>
        <a:p>
          <a:r>
            <a:rPr lang="tr-TR"/>
            <a:t>position.z = -Camera.main.transform.position.z;</a:t>
          </a:r>
          <a:endParaRPr lang="en-US"/>
        </a:p>
      </dgm:t>
    </dgm:pt>
    <dgm:pt modelId="{3A3A992D-8426-4D12-A197-69B664BB54B9}" type="parTrans" cxnId="{34A14AB3-450F-43FC-8CE1-187B09BEF6F6}">
      <dgm:prSet/>
      <dgm:spPr/>
      <dgm:t>
        <a:bodyPr/>
        <a:lstStyle/>
        <a:p>
          <a:endParaRPr lang="en-US"/>
        </a:p>
      </dgm:t>
    </dgm:pt>
    <dgm:pt modelId="{CE520035-C4C4-45CB-AF5B-BF19EBB2922E}" type="sibTrans" cxnId="{34A14AB3-450F-43FC-8CE1-187B09BEF6F6}">
      <dgm:prSet/>
      <dgm:spPr/>
      <dgm:t>
        <a:bodyPr/>
        <a:lstStyle/>
        <a:p>
          <a:endParaRPr lang="en-US"/>
        </a:p>
      </dgm:t>
    </dgm:pt>
    <dgm:pt modelId="{E9F0D4DF-F12C-4179-8DCE-33542D0884EA}">
      <dgm:prSet/>
      <dgm:spPr/>
      <dgm:t>
        <a:bodyPr/>
        <a:lstStyle/>
        <a:p>
          <a:r>
            <a:rPr lang="tr-TR" dirty="0"/>
            <a:t>Bu </a:t>
          </a:r>
          <a:r>
            <a:rPr lang="tr-TR" dirty="0" err="1"/>
            <a:t>position’ın</a:t>
          </a:r>
          <a:r>
            <a:rPr lang="tr-TR" dirty="0"/>
            <a:t> z değerini kamerayı referans alarak negatife çeviriyoruz. </a:t>
          </a:r>
          <a:endParaRPr lang="en-US" dirty="0"/>
        </a:p>
      </dgm:t>
    </dgm:pt>
    <dgm:pt modelId="{8F4E8486-73EF-4F49-A960-24545EE02C22}" type="parTrans" cxnId="{D3BE649B-C185-4513-A7C1-F8A6D5A2230C}">
      <dgm:prSet/>
      <dgm:spPr/>
      <dgm:t>
        <a:bodyPr/>
        <a:lstStyle/>
        <a:p>
          <a:endParaRPr lang="en-US"/>
        </a:p>
      </dgm:t>
    </dgm:pt>
    <dgm:pt modelId="{FF1856D4-492D-4D6F-B745-06B9634B88C2}" type="sibTrans" cxnId="{D3BE649B-C185-4513-A7C1-F8A6D5A2230C}">
      <dgm:prSet/>
      <dgm:spPr/>
      <dgm:t>
        <a:bodyPr/>
        <a:lstStyle/>
        <a:p>
          <a:endParaRPr lang="en-US"/>
        </a:p>
      </dgm:t>
    </dgm:pt>
    <dgm:pt modelId="{BE7EBD5A-834B-4B07-B36E-3FB17F73FB56}">
      <dgm:prSet/>
      <dgm:spPr/>
      <dgm:t>
        <a:bodyPr/>
        <a:lstStyle/>
        <a:p>
          <a:r>
            <a:rPr lang="tr-TR" dirty="0"/>
            <a:t>Burada </a:t>
          </a:r>
          <a:r>
            <a:rPr lang="tr-TR" dirty="0" err="1"/>
            <a:t>position</a:t>
          </a:r>
          <a:r>
            <a:rPr lang="tr-TR" dirty="0"/>
            <a:t> değerlerinin kendisi ekranın piksellerine göre ayarlandı. </a:t>
          </a:r>
          <a:endParaRPr lang="en-US" dirty="0"/>
        </a:p>
      </dgm:t>
    </dgm:pt>
    <dgm:pt modelId="{C052C9FA-8289-435B-A876-8EF4741CF02D}" type="parTrans" cxnId="{EB0D6DB3-88E1-4FDC-A9CD-F44C233B7AC8}">
      <dgm:prSet/>
      <dgm:spPr/>
      <dgm:t>
        <a:bodyPr/>
        <a:lstStyle/>
        <a:p>
          <a:endParaRPr lang="en-US"/>
        </a:p>
      </dgm:t>
    </dgm:pt>
    <dgm:pt modelId="{8E8FB310-1445-4E04-AC18-203CDD9E8480}" type="sibTrans" cxnId="{EB0D6DB3-88E1-4FDC-A9CD-F44C233B7AC8}">
      <dgm:prSet/>
      <dgm:spPr/>
      <dgm:t>
        <a:bodyPr/>
        <a:lstStyle/>
        <a:p>
          <a:endParaRPr lang="en-US"/>
        </a:p>
      </dgm:t>
    </dgm:pt>
    <dgm:pt modelId="{6EAA6E51-A272-4A23-9412-C91620EA5E05}">
      <dgm:prSet/>
      <dgm:spPr/>
      <dgm:t>
        <a:bodyPr/>
        <a:lstStyle/>
        <a:p>
          <a:r>
            <a:rPr lang="tr-TR"/>
            <a:t>Onu oyun dünyasındaki değerlere çevirmemiz gerekiyor.</a:t>
          </a:r>
          <a:endParaRPr lang="en-US"/>
        </a:p>
      </dgm:t>
    </dgm:pt>
    <dgm:pt modelId="{A461176E-EC3D-43FF-B70B-931F05B557D8}" type="parTrans" cxnId="{1581546E-09D0-4C82-B780-3D1832A71490}">
      <dgm:prSet/>
      <dgm:spPr/>
      <dgm:t>
        <a:bodyPr/>
        <a:lstStyle/>
        <a:p>
          <a:endParaRPr lang="en-US"/>
        </a:p>
      </dgm:t>
    </dgm:pt>
    <dgm:pt modelId="{50938697-E2BD-4380-87FD-281818163113}" type="sibTrans" cxnId="{1581546E-09D0-4C82-B780-3D1832A71490}">
      <dgm:prSet/>
      <dgm:spPr/>
      <dgm:t>
        <a:bodyPr/>
        <a:lstStyle/>
        <a:p>
          <a:endParaRPr lang="en-US"/>
        </a:p>
      </dgm:t>
    </dgm:pt>
    <dgm:pt modelId="{0685A10A-E462-48CD-9376-823C25DA8187}" type="pres">
      <dgm:prSet presAssocID="{84B8B331-B4C3-40BB-B7A7-1508B910F881}" presName="linear" presStyleCnt="0">
        <dgm:presLayoutVars>
          <dgm:dir/>
          <dgm:animLvl val="lvl"/>
          <dgm:resizeHandles val="exact"/>
        </dgm:presLayoutVars>
      </dgm:prSet>
      <dgm:spPr/>
    </dgm:pt>
    <dgm:pt modelId="{24ED96D8-8006-406C-B557-E766A8B625EA}" type="pres">
      <dgm:prSet presAssocID="{BB998377-C5F0-4782-A5A0-3E08434C1430}" presName="parentLin" presStyleCnt="0"/>
      <dgm:spPr/>
    </dgm:pt>
    <dgm:pt modelId="{17827941-75A4-4E93-92ED-F087F9AE5CAA}" type="pres">
      <dgm:prSet presAssocID="{BB998377-C5F0-4782-A5A0-3E08434C1430}" presName="parentLeftMargin" presStyleLbl="node1" presStyleIdx="0" presStyleCnt="2"/>
      <dgm:spPr/>
    </dgm:pt>
    <dgm:pt modelId="{30CAF3A0-871D-4C47-91C9-D368F099102A}" type="pres">
      <dgm:prSet presAssocID="{BB998377-C5F0-4782-A5A0-3E08434C1430}" presName="parentText" presStyleLbl="node1" presStyleIdx="0" presStyleCnt="2">
        <dgm:presLayoutVars>
          <dgm:chMax val="0"/>
          <dgm:bulletEnabled val="1"/>
        </dgm:presLayoutVars>
      </dgm:prSet>
      <dgm:spPr/>
    </dgm:pt>
    <dgm:pt modelId="{B5392556-7A14-47D5-AC94-9908D91E3505}" type="pres">
      <dgm:prSet presAssocID="{BB998377-C5F0-4782-A5A0-3E08434C1430}" presName="negativeSpace" presStyleCnt="0"/>
      <dgm:spPr/>
    </dgm:pt>
    <dgm:pt modelId="{BEF36FDE-9C76-4953-A999-405E22E69351}" type="pres">
      <dgm:prSet presAssocID="{BB998377-C5F0-4782-A5A0-3E08434C1430}" presName="childText" presStyleLbl="conFgAcc1" presStyleIdx="0" presStyleCnt="2">
        <dgm:presLayoutVars>
          <dgm:bulletEnabled val="1"/>
        </dgm:presLayoutVars>
      </dgm:prSet>
      <dgm:spPr/>
    </dgm:pt>
    <dgm:pt modelId="{933BABA0-E360-465E-822E-AA2429493C63}" type="pres">
      <dgm:prSet presAssocID="{3FAA45BE-101B-4B6F-B305-4A690878C12E}" presName="spaceBetweenRectangles" presStyleCnt="0"/>
      <dgm:spPr/>
    </dgm:pt>
    <dgm:pt modelId="{0846F159-4174-4DD3-A49A-2E425FD6E0B6}" type="pres">
      <dgm:prSet presAssocID="{DCAFB86D-2362-4B37-91FC-B1AAAE29360E}" presName="parentLin" presStyleCnt="0"/>
      <dgm:spPr/>
    </dgm:pt>
    <dgm:pt modelId="{78B53094-3325-47F5-8F56-E9C7F8D21F41}" type="pres">
      <dgm:prSet presAssocID="{DCAFB86D-2362-4B37-91FC-B1AAAE29360E}" presName="parentLeftMargin" presStyleLbl="node1" presStyleIdx="0" presStyleCnt="2"/>
      <dgm:spPr/>
    </dgm:pt>
    <dgm:pt modelId="{8C3B8806-77DB-4CD5-B91F-E4E7F5E0C7AB}" type="pres">
      <dgm:prSet presAssocID="{DCAFB86D-2362-4B37-91FC-B1AAAE29360E}" presName="parentText" presStyleLbl="node1" presStyleIdx="1" presStyleCnt="2">
        <dgm:presLayoutVars>
          <dgm:chMax val="0"/>
          <dgm:bulletEnabled val="1"/>
        </dgm:presLayoutVars>
      </dgm:prSet>
      <dgm:spPr/>
    </dgm:pt>
    <dgm:pt modelId="{7F604195-5028-4F36-AB18-B3894EE3DEBA}" type="pres">
      <dgm:prSet presAssocID="{DCAFB86D-2362-4B37-91FC-B1AAAE29360E}" presName="negativeSpace" presStyleCnt="0"/>
      <dgm:spPr/>
    </dgm:pt>
    <dgm:pt modelId="{E0C96E43-11F2-414C-B2FE-43D32998A329}" type="pres">
      <dgm:prSet presAssocID="{DCAFB86D-2362-4B37-91FC-B1AAAE29360E}" presName="childText" presStyleLbl="conFgAcc1" presStyleIdx="1" presStyleCnt="2">
        <dgm:presLayoutVars>
          <dgm:bulletEnabled val="1"/>
        </dgm:presLayoutVars>
      </dgm:prSet>
      <dgm:spPr/>
    </dgm:pt>
  </dgm:ptLst>
  <dgm:cxnLst>
    <dgm:cxn modelId="{367F9617-B97D-426F-80A7-C58F5FCE55C6}" type="presOf" srcId="{6260A5A8-BC96-45A8-A2E0-ADC7E02CCB36}" destId="{BEF36FDE-9C76-4953-A999-405E22E69351}" srcOrd="0" destOrd="0" presId="urn:microsoft.com/office/officeart/2005/8/layout/list1"/>
    <dgm:cxn modelId="{9EEA1639-F31A-4798-9BF4-69FAA43D597E}" srcId="{BB998377-C5F0-4782-A5A0-3E08434C1430}" destId="{6260A5A8-BC96-45A8-A2E0-ADC7E02CCB36}" srcOrd="0" destOrd="0" parTransId="{5725B531-B68C-4064-A079-B97CDBC0C96B}" sibTransId="{3182DA13-B828-4E88-A2A5-C69E104FBD20}"/>
    <dgm:cxn modelId="{DB002E3B-E814-49A0-911F-4ADBD2BB0B0E}" srcId="{84B8B331-B4C3-40BB-B7A7-1508B910F881}" destId="{BB998377-C5F0-4782-A5A0-3E08434C1430}" srcOrd="0" destOrd="0" parTransId="{DBBFFD0A-7B75-4DAA-9233-01C9469193D5}" sibTransId="{3FAA45BE-101B-4B6F-B305-4A690878C12E}"/>
    <dgm:cxn modelId="{F6E03C49-82EA-445C-A04F-541F35E8D25E}" type="presOf" srcId="{6EAA6E51-A272-4A23-9412-C91620EA5E05}" destId="{E0C96E43-11F2-414C-B2FE-43D32998A329}" srcOrd="0" destOrd="2" presId="urn:microsoft.com/office/officeart/2005/8/layout/list1"/>
    <dgm:cxn modelId="{1581546E-09D0-4C82-B780-3D1832A71490}" srcId="{DCAFB86D-2362-4B37-91FC-B1AAAE29360E}" destId="{6EAA6E51-A272-4A23-9412-C91620EA5E05}" srcOrd="2" destOrd="0" parTransId="{A461176E-EC3D-43FF-B70B-931F05B557D8}" sibTransId="{50938697-E2BD-4380-87FD-281818163113}"/>
    <dgm:cxn modelId="{6E1A1F82-6E84-484E-95FA-122A810CA69D}" type="presOf" srcId="{DCAFB86D-2362-4B37-91FC-B1AAAE29360E}" destId="{8C3B8806-77DB-4CD5-B91F-E4E7F5E0C7AB}" srcOrd="1" destOrd="0" presId="urn:microsoft.com/office/officeart/2005/8/layout/list1"/>
    <dgm:cxn modelId="{0A361488-28D1-4319-A593-9B1EBE3121AA}" type="presOf" srcId="{BB998377-C5F0-4782-A5A0-3E08434C1430}" destId="{17827941-75A4-4E93-92ED-F087F9AE5CAA}" srcOrd="0" destOrd="0" presId="urn:microsoft.com/office/officeart/2005/8/layout/list1"/>
    <dgm:cxn modelId="{FCA64F97-2260-4742-98F0-35D22F78C076}" type="presOf" srcId="{DCAFB86D-2362-4B37-91FC-B1AAAE29360E}" destId="{78B53094-3325-47F5-8F56-E9C7F8D21F41}" srcOrd="0" destOrd="0" presId="urn:microsoft.com/office/officeart/2005/8/layout/list1"/>
    <dgm:cxn modelId="{D3BE649B-C185-4513-A7C1-F8A6D5A2230C}" srcId="{DCAFB86D-2362-4B37-91FC-B1AAAE29360E}" destId="{E9F0D4DF-F12C-4179-8DCE-33542D0884EA}" srcOrd="0" destOrd="0" parTransId="{8F4E8486-73EF-4F49-A960-24545EE02C22}" sibTransId="{FF1856D4-492D-4D6F-B745-06B9634B88C2}"/>
    <dgm:cxn modelId="{BE80ED9B-6211-4991-AAED-3741042D0DC1}" type="presOf" srcId="{BE7EBD5A-834B-4B07-B36E-3FB17F73FB56}" destId="{E0C96E43-11F2-414C-B2FE-43D32998A329}" srcOrd="0" destOrd="1" presId="urn:microsoft.com/office/officeart/2005/8/layout/list1"/>
    <dgm:cxn modelId="{6E9128A1-EFE7-45F5-BEB6-BB16DC6C2FAE}" type="presOf" srcId="{84B8B331-B4C3-40BB-B7A7-1508B910F881}" destId="{0685A10A-E462-48CD-9376-823C25DA8187}" srcOrd="0" destOrd="0" presId="urn:microsoft.com/office/officeart/2005/8/layout/list1"/>
    <dgm:cxn modelId="{A16407A7-AC6C-492B-A8F9-D3976028535E}" type="presOf" srcId="{BB998377-C5F0-4782-A5A0-3E08434C1430}" destId="{30CAF3A0-871D-4C47-91C9-D368F099102A}" srcOrd="1" destOrd="0" presId="urn:microsoft.com/office/officeart/2005/8/layout/list1"/>
    <dgm:cxn modelId="{34A14AB3-450F-43FC-8CE1-187B09BEF6F6}" srcId="{84B8B331-B4C3-40BB-B7A7-1508B910F881}" destId="{DCAFB86D-2362-4B37-91FC-B1AAAE29360E}" srcOrd="1" destOrd="0" parTransId="{3A3A992D-8426-4D12-A197-69B664BB54B9}" sibTransId="{CE520035-C4C4-45CB-AF5B-BF19EBB2922E}"/>
    <dgm:cxn modelId="{EB0D6DB3-88E1-4FDC-A9CD-F44C233B7AC8}" srcId="{DCAFB86D-2362-4B37-91FC-B1AAAE29360E}" destId="{BE7EBD5A-834B-4B07-B36E-3FB17F73FB56}" srcOrd="1" destOrd="0" parTransId="{C052C9FA-8289-435B-A876-8EF4741CF02D}" sibTransId="{8E8FB310-1445-4E04-AC18-203CDD9E8480}"/>
    <dgm:cxn modelId="{10909BFA-C87E-4A75-9CAE-BD3BBEF7E60F}" type="presOf" srcId="{E9F0D4DF-F12C-4179-8DCE-33542D0884EA}" destId="{E0C96E43-11F2-414C-B2FE-43D32998A329}" srcOrd="0" destOrd="0" presId="urn:microsoft.com/office/officeart/2005/8/layout/list1"/>
    <dgm:cxn modelId="{66D2162F-8B34-4912-9B57-833E54164D7F}" type="presParOf" srcId="{0685A10A-E462-48CD-9376-823C25DA8187}" destId="{24ED96D8-8006-406C-B557-E766A8B625EA}" srcOrd="0" destOrd="0" presId="urn:microsoft.com/office/officeart/2005/8/layout/list1"/>
    <dgm:cxn modelId="{2AE02F09-F105-4EE8-8DC3-08D6C3D834EF}" type="presParOf" srcId="{24ED96D8-8006-406C-B557-E766A8B625EA}" destId="{17827941-75A4-4E93-92ED-F087F9AE5CAA}" srcOrd="0" destOrd="0" presId="urn:microsoft.com/office/officeart/2005/8/layout/list1"/>
    <dgm:cxn modelId="{2570AEB3-3D13-4E68-AF11-515DB361C186}" type="presParOf" srcId="{24ED96D8-8006-406C-B557-E766A8B625EA}" destId="{30CAF3A0-871D-4C47-91C9-D368F099102A}" srcOrd="1" destOrd="0" presId="urn:microsoft.com/office/officeart/2005/8/layout/list1"/>
    <dgm:cxn modelId="{84B916E9-53C2-4A9B-B749-D2E7E94C02C9}" type="presParOf" srcId="{0685A10A-E462-48CD-9376-823C25DA8187}" destId="{B5392556-7A14-47D5-AC94-9908D91E3505}" srcOrd="1" destOrd="0" presId="urn:microsoft.com/office/officeart/2005/8/layout/list1"/>
    <dgm:cxn modelId="{5FB012F0-BA16-4F02-9068-AB282C8826F5}" type="presParOf" srcId="{0685A10A-E462-48CD-9376-823C25DA8187}" destId="{BEF36FDE-9C76-4953-A999-405E22E69351}" srcOrd="2" destOrd="0" presId="urn:microsoft.com/office/officeart/2005/8/layout/list1"/>
    <dgm:cxn modelId="{E920A641-743C-4409-B7A8-F60C42FE99CA}" type="presParOf" srcId="{0685A10A-E462-48CD-9376-823C25DA8187}" destId="{933BABA0-E360-465E-822E-AA2429493C63}" srcOrd="3" destOrd="0" presId="urn:microsoft.com/office/officeart/2005/8/layout/list1"/>
    <dgm:cxn modelId="{17226AC5-4C6E-4F7A-AF53-833FD089E178}" type="presParOf" srcId="{0685A10A-E462-48CD-9376-823C25DA8187}" destId="{0846F159-4174-4DD3-A49A-2E425FD6E0B6}" srcOrd="4" destOrd="0" presId="urn:microsoft.com/office/officeart/2005/8/layout/list1"/>
    <dgm:cxn modelId="{6BC6969D-F07C-4C47-BB7F-DA6E0CE00676}" type="presParOf" srcId="{0846F159-4174-4DD3-A49A-2E425FD6E0B6}" destId="{78B53094-3325-47F5-8F56-E9C7F8D21F41}" srcOrd="0" destOrd="0" presId="urn:microsoft.com/office/officeart/2005/8/layout/list1"/>
    <dgm:cxn modelId="{DB201B84-D4AC-4FEF-B44E-BE4A6304E126}" type="presParOf" srcId="{0846F159-4174-4DD3-A49A-2E425FD6E0B6}" destId="{8C3B8806-77DB-4CD5-B91F-E4E7F5E0C7AB}" srcOrd="1" destOrd="0" presId="urn:microsoft.com/office/officeart/2005/8/layout/list1"/>
    <dgm:cxn modelId="{1E5A7560-AE8C-4701-8F0A-77CAB4406387}" type="presParOf" srcId="{0685A10A-E462-48CD-9376-823C25DA8187}" destId="{7F604195-5028-4F36-AB18-B3894EE3DEBA}" srcOrd="5" destOrd="0" presId="urn:microsoft.com/office/officeart/2005/8/layout/list1"/>
    <dgm:cxn modelId="{5E7E0026-6F6E-4245-85D5-F0DE1D5D1D49}" type="presParOf" srcId="{0685A10A-E462-48CD-9376-823C25DA8187}" destId="{E0C96E43-11F2-414C-B2FE-43D32998A32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585087-D192-4B15-83B1-E6B5E58CED45}"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B7D2576-5272-4E7B-B28A-9C3CD9C4B20C}">
      <dgm:prSet/>
      <dgm:spPr/>
      <dgm:t>
        <a:bodyPr/>
        <a:lstStyle/>
        <a:p>
          <a:r>
            <a:rPr lang="en-US"/>
            <a:t>position = Camera.main.ScreenToWorldPoint(position);</a:t>
          </a:r>
        </a:p>
      </dgm:t>
    </dgm:pt>
    <dgm:pt modelId="{658F33EE-EECF-4189-93A1-6BAEEE936B89}" type="parTrans" cxnId="{A3D557D9-E046-4119-A00D-0BF087B772DB}">
      <dgm:prSet/>
      <dgm:spPr/>
      <dgm:t>
        <a:bodyPr/>
        <a:lstStyle/>
        <a:p>
          <a:endParaRPr lang="en-US"/>
        </a:p>
      </dgm:t>
    </dgm:pt>
    <dgm:pt modelId="{A94E6EC0-4EB7-4D28-9C09-0E2971C4EEFD}" type="sibTrans" cxnId="{A3D557D9-E046-4119-A00D-0BF087B772DB}">
      <dgm:prSet/>
      <dgm:spPr/>
      <dgm:t>
        <a:bodyPr/>
        <a:lstStyle/>
        <a:p>
          <a:endParaRPr lang="en-US"/>
        </a:p>
      </dgm:t>
    </dgm:pt>
    <dgm:pt modelId="{0DD6014E-9260-4593-8989-3EAFB38941DF}">
      <dgm:prSet/>
      <dgm:spPr/>
      <dgm:t>
        <a:bodyPr/>
        <a:lstStyle/>
        <a:p>
          <a:r>
            <a:rPr lang="tr-TR" dirty="0" err="1"/>
            <a:t>ScreenToWorldPoint</a:t>
          </a:r>
          <a:r>
            <a:rPr lang="tr-TR" dirty="0"/>
            <a:t> -&gt; piksel değerlerimizi oyun dünyasındaki değerlere dönüştürür.</a:t>
          </a:r>
          <a:endParaRPr lang="en-US" dirty="0"/>
        </a:p>
      </dgm:t>
    </dgm:pt>
    <dgm:pt modelId="{5D647231-721D-438B-B6B1-37B430EC3CA6}" type="parTrans" cxnId="{8C54E96E-8A8D-4AC7-9ED5-E687512598BC}">
      <dgm:prSet/>
      <dgm:spPr/>
      <dgm:t>
        <a:bodyPr/>
        <a:lstStyle/>
        <a:p>
          <a:endParaRPr lang="en-US"/>
        </a:p>
      </dgm:t>
    </dgm:pt>
    <dgm:pt modelId="{36D0F40E-4D69-4F40-AB2F-7E7FE8902921}" type="sibTrans" cxnId="{8C54E96E-8A8D-4AC7-9ED5-E687512598BC}">
      <dgm:prSet/>
      <dgm:spPr/>
      <dgm:t>
        <a:bodyPr/>
        <a:lstStyle/>
        <a:p>
          <a:endParaRPr lang="en-US"/>
        </a:p>
      </dgm:t>
    </dgm:pt>
    <dgm:pt modelId="{6B9743DD-3CEB-41A8-BF74-667CCEA79753}">
      <dgm:prSet/>
      <dgm:spPr/>
      <dgm:t>
        <a:bodyPr/>
        <a:lstStyle/>
        <a:p>
          <a:r>
            <a:rPr lang="tr-TR" dirty="0"/>
            <a:t>Mouse </a:t>
          </a:r>
          <a:r>
            <a:rPr lang="tr-TR" dirty="0" err="1"/>
            <a:t>position</a:t>
          </a:r>
          <a:r>
            <a:rPr lang="tr-TR" dirty="0"/>
            <a:t> değeri olarak </a:t>
          </a:r>
          <a:r>
            <a:rPr lang="tr-TR" dirty="0" err="1"/>
            <a:t>Unity'nin</a:t>
          </a:r>
          <a:r>
            <a:rPr lang="tr-TR" dirty="0"/>
            <a:t> ekran piksellerine göre verdiği değeri oyun dünyasının kendi koordinatlarına çevirdik.</a:t>
          </a:r>
          <a:endParaRPr lang="en-US" dirty="0"/>
        </a:p>
      </dgm:t>
    </dgm:pt>
    <dgm:pt modelId="{8E1DB6B5-3A45-4164-952F-163DAAAD31AD}" type="parTrans" cxnId="{1B0047A1-E6FD-4544-8311-E07631C4B6F3}">
      <dgm:prSet/>
      <dgm:spPr/>
      <dgm:t>
        <a:bodyPr/>
        <a:lstStyle/>
        <a:p>
          <a:endParaRPr lang="en-US"/>
        </a:p>
      </dgm:t>
    </dgm:pt>
    <dgm:pt modelId="{2FCB19AA-DAF6-40B1-8E6C-2A750298140D}" type="sibTrans" cxnId="{1B0047A1-E6FD-4544-8311-E07631C4B6F3}">
      <dgm:prSet/>
      <dgm:spPr/>
      <dgm:t>
        <a:bodyPr/>
        <a:lstStyle/>
        <a:p>
          <a:endParaRPr lang="en-US"/>
        </a:p>
      </dgm:t>
    </dgm:pt>
    <dgm:pt modelId="{60BEA128-38FD-46D9-94EE-3EA00442CE19}">
      <dgm:prSet/>
      <dgm:spPr/>
      <dgm:t>
        <a:bodyPr/>
        <a:lstStyle/>
        <a:p>
          <a:r>
            <a:rPr lang="tr-TR" dirty="0" err="1"/>
            <a:t>Instantiate</a:t>
          </a:r>
          <a:r>
            <a:rPr lang="tr-TR" dirty="0"/>
            <a:t>(</a:t>
          </a:r>
          <a:r>
            <a:rPr lang="tr-TR" dirty="0" err="1"/>
            <a:t>astreoidPrefab</a:t>
          </a:r>
          <a:r>
            <a:rPr lang="tr-TR" dirty="0"/>
            <a:t>, </a:t>
          </a:r>
          <a:r>
            <a:rPr lang="tr-TR" dirty="0" err="1"/>
            <a:t>position</a:t>
          </a:r>
          <a:r>
            <a:rPr lang="tr-TR" dirty="0"/>
            <a:t>, </a:t>
          </a:r>
          <a:r>
            <a:rPr lang="tr-TR" dirty="0" err="1"/>
            <a:t>Quaternion.identity</a:t>
          </a:r>
          <a:r>
            <a:rPr lang="tr-TR" dirty="0"/>
            <a:t>);</a:t>
          </a:r>
          <a:endParaRPr lang="en-US" dirty="0"/>
        </a:p>
      </dgm:t>
    </dgm:pt>
    <dgm:pt modelId="{D0780A3C-C845-4C09-9D46-4B71A929472F}" type="parTrans" cxnId="{F8694123-6FD7-4356-9B0A-58FE412CCB3C}">
      <dgm:prSet/>
      <dgm:spPr/>
      <dgm:t>
        <a:bodyPr/>
        <a:lstStyle/>
        <a:p>
          <a:endParaRPr lang="en-US"/>
        </a:p>
      </dgm:t>
    </dgm:pt>
    <dgm:pt modelId="{98A8FF70-C7B4-44EA-A5AD-AF9D4C4A912F}" type="sibTrans" cxnId="{F8694123-6FD7-4356-9B0A-58FE412CCB3C}">
      <dgm:prSet/>
      <dgm:spPr/>
      <dgm:t>
        <a:bodyPr/>
        <a:lstStyle/>
        <a:p>
          <a:endParaRPr lang="en-US"/>
        </a:p>
      </dgm:t>
    </dgm:pt>
    <dgm:pt modelId="{2578A68F-FFFC-43A3-B4D6-39394D830320}">
      <dgm:prSet/>
      <dgm:spPr/>
      <dgm:t>
        <a:bodyPr/>
        <a:lstStyle/>
        <a:p>
          <a:r>
            <a:rPr lang="tr-TR"/>
            <a:t>Bu koordinatlara göre objemizi ekrana ekledik.</a:t>
          </a:r>
          <a:endParaRPr lang="en-US"/>
        </a:p>
      </dgm:t>
    </dgm:pt>
    <dgm:pt modelId="{596DD51B-9459-45C9-9C63-E4219E64C458}" type="parTrans" cxnId="{52D2F247-3FF5-4A9C-9C67-A60819C352CD}">
      <dgm:prSet/>
      <dgm:spPr/>
      <dgm:t>
        <a:bodyPr/>
        <a:lstStyle/>
        <a:p>
          <a:endParaRPr lang="en-US"/>
        </a:p>
      </dgm:t>
    </dgm:pt>
    <dgm:pt modelId="{90B2BDEC-CD7A-4A2B-AA8D-3F7FDF83FCC7}" type="sibTrans" cxnId="{52D2F247-3FF5-4A9C-9C67-A60819C352CD}">
      <dgm:prSet/>
      <dgm:spPr/>
      <dgm:t>
        <a:bodyPr/>
        <a:lstStyle/>
        <a:p>
          <a:endParaRPr lang="en-US"/>
        </a:p>
      </dgm:t>
    </dgm:pt>
    <dgm:pt modelId="{59236C9A-890E-4230-B63A-544AEE0755C2}">
      <dgm:prSet/>
      <dgm:spPr/>
      <dgm:t>
        <a:bodyPr/>
        <a:lstStyle/>
        <a:p>
          <a:r>
            <a:rPr lang="tr-TR" dirty="0"/>
            <a:t>Kamerayı referans alıyoruz. Çünkü kameranın yerini değiştirsek bile bu durum objemizin yerini etkilemeyecektir.</a:t>
          </a:r>
          <a:endParaRPr lang="en-US" dirty="0"/>
        </a:p>
      </dgm:t>
    </dgm:pt>
    <dgm:pt modelId="{B0F669D2-1778-4978-8F30-C9DAC79FB7A6}" type="parTrans" cxnId="{5BCB3838-6D8C-4FC2-A872-11BC4C8FB95C}">
      <dgm:prSet/>
      <dgm:spPr/>
      <dgm:t>
        <a:bodyPr/>
        <a:lstStyle/>
        <a:p>
          <a:endParaRPr lang="tr-TR"/>
        </a:p>
      </dgm:t>
    </dgm:pt>
    <dgm:pt modelId="{1C565F79-A520-43E8-91AE-5BF7BD4D5581}" type="sibTrans" cxnId="{5BCB3838-6D8C-4FC2-A872-11BC4C8FB95C}">
      <dgm:prSet/>
      <dgm:spPr/>
      <dgm:t>
        <a:bodyPr/>
        <a:lstStyle/>
        <a:p>
          <a:endParaRPr lang="tr-TR"/>
        </a:p>
      </dgm:t>
    </dgm:pt>
    <dgm:pt modelId="{BF33F266-B71F-47F1-A318-2DEC454154D5}" type="pres">
      <dgm:prSet presAssocID="{18585087-D192-4B15-83B1-E6B5E58CED45}" presName="linear" presStyleCnt="0">
        <dgm:presLayoutVars>
          <dgm:dir/>
          <dgm:animLvl val="lvl"/>
          <dgm:resizeHandles val="exact"/>
        </dgm:presLayoutVars>
      </dgm:prSet>
      <dgm:spPr/>
    </dgm:pt>
    <dgm:pt modelId="{C77FE85A-5FCC-41E0-BA10-6E2EC32258BB}" type="pres">
      <dgm:prSet presAssocID="{DB7D2576-5272-4E7B-B28A-9C3CD9C4B20C}" presName="parentLin" presStyleCnt="0"/>
      <dgm:spPr/>
    </dgm:pt>
    <dgm:pt modelId="{935FA76F-C688-4094-BD78-D2877E85BC10}" type="pres">
      <dgm:prSet presAssocID="{DB7D2576-5272-4E7B-B28A-9C3CD9C4B20C}" presName="parentLeftMargin" presStyleLbl="node1" presStyleIdx="0" presStyleCnt="2"/>
      <dgm:spPr/>
    </dgm:pt>
    <dgm:pt modelId="{54AFFAD5-736B-4AC0-8FA5-CF4F9BD67643}" type="pres">
      <dgm:prSet presAssocID="{DB7D2576-5272-4E7B-B28A-9C3CD9C4B20C}" presName="parentText" presStyleLbl="node1" presStyleIdx="0" presStyleCnt="2">
        <dgm:presLayoutVars>
          <dgm:chMax val="0"/>
          <dgm:bulletEnabled val="1"/>
        </dgm:presLayoutVars>
      </dgm:prSet>
      <dgm:spPr/>
    </dgm:pt>
    <dgm:pt modelId="{541AAA2B-AF25-4F5D-BBD3-85683BADBDD1}" type="pres">
      <dgm:prSet presAssocID="{DB7D2576-5272-4E7B-B28A-9C3CD9C4B20C}" presName="negativeSpace" presStyleCnt="0"/>
      <dgm:spPr/>
    </dgm:pt>
    <dgm:pt modelId="{4D20618C-C12F-47C5-9F77-E264AE04C414}" type="pres">
      <dgm:prSet presAssocID="{DB7D2576-5272-4E7B-B28A-9C3CD9C4B20C}" presName="childText" presStyleLbl="conFgAcc1" presStyleIdx="0" presStyleCnt="2">
        <dgm:presLayoutVars>
          <dgm:bulletEnabled val="1"/>
        </dgm:presLayoutVars>
      </dgm:prSet>
      <dgm:spPr/>
    </dgm:pt>
    <dgm:pt modelId="{02016357-1F6E-43E2-81D2-FF090D5A3F76}" type="pres">
      <dgm:prSet presAssocID="{A94E6EC0-4EB7-4D28-9C09-0E2971C4EEFD}" presName="spaceBetweenRectangles" presStyleCnt="0"/>
      <dgm:spPr/>
    </dgm:pt>
    <dgm:pt modelId="{56D230C9-0FBA-4D19-8975-AB3F7870153A}" type="pres">
      <dgm:prSet presAssocID="{60BEA128-38FD-46D9-94EE-3EA00442CE19}" presName="parentLin" presStyleCnt="0"/>
      <dgm:spPr/>
    </dgm:pt>
    <dgm:pt modelId="{39EEEE9A-EC49-4995-944D-3FCB6D308DA1}" type="pres">
      <dgm:prSet presAssocID="{60BEA128-38FD-46D9-94EE-3EA00442CE19}" presName="parentLeftMargin" presStyleLbl="node1" presStyleIdx="0" presStyleCnt="2"/>
      <dgm:spPr/>
    </dgm:pt>
    <dgm:pt modelId="{D7BB2ECA-DFF5-4A68-B6BE-89ABF7AB2DEB}" type="pres">
      <dgm:prSet presAssocID="{60BEA128-38FD-46D9-94EE-3EA00442CE19}" presName="parentText" presStyleLbl="node1" presStyleIdx="1" presStyleCnt="2">
        <dgm:presLayoutVars>
          <dgm:chMax val="0"/>
          <dgm:bulletEnabled val="1"/>
        </dgm:presLayoutVars>
      </dgm:prSet>
      <dgm:spPr/>
    </dgm:pt>
    <dgm:pt modelId="{EE47986C-5262-4148-9C55-77F00F59F2A6}" type="pres">
      <dgm:prSet presAssocID="{60BEA128-38FD-46D9-94EE-3EA00442CE19}" presName="negativeSpace" presStyleCnt="0"/>
      <dgm:spPr/>
    </dgm:pt>
    <dgm:pt modelId="{A0AA3E45-DDCA-45C4-A887-6C77801265B1}" type="pres">
      <dgm:prSet presAssocID="{60BEA128-38FD-46D9-94EE-3EA00442CE19}" presName="childText" presStyleLbl="conFgAcc1" presStyleIdx="1" presStyleCnt="2">
        <dgm:presLayoutVars>
          <dgm:bulletEnabled val="1"/>
        </dgm:presLayoutVars>
      </dgm:prSet>
      <dgm:spPr/>
    </dgm:pt>
  </dgm:ptLst>
  <dgm:cxnLst>
    <dgm:cxn modelId="{FAF6F107-E8E5-4713-AEDF-312BE60E8F1E}" type="presOf" srcId="{2578A68F-FFFC-43A3-B4D6-39394D830320}" destId="{A0AA3E45-DDCA-45C4-A887-6C77801265B1}" srcOrd="0" destOrd="0" presId="urn:microsoft.com/office/officeart/2005/8/layout/list1"/>
    <dgm:cxn modelId="{B9BAB51B-2395-434D-A3A5-143EE28F8EA8}" type="presOf" srcId="{DB7D2576-5272-4E7B-B28A-9C3CD9C4B20C}" destId="{54AFFAD5-736B-4AC0-8FA5-CF4F9BD67643}" srcOrd="1" destOrd="0" presId="urn:microsoft.com/office/officeart/2005/8/layout/list1"/>
    <dgm:cxn modelId="{F8694123-6FD7-4356-9B0A-58FE412CCB3C}" srcId="{18585087-D192-4B15-83B1-E6B5E58CED45}" destId="{60BEA128-38FD-46D9-94EE-3EA00442CE19}" srcOrd="1" destOrd="0" parTransId="{D0780A3C-C845-4C09-9D46-4B71A929472F}" sibTransId="{98A8FF70-C7B4-44EA-A5AD-AF9D4C4A912F}"/>
    <dgm:cxn modelId="{5BCB3838-6D8C-4FC2-A872-11BC4C8FB95C}" srcId="{DB7D2576-5272-4E7B-B28A-9C3CD9C4B20C}" destId="{59236C9A-890E-4230-B63A-544AEE0755C2}" srcOrd="2" destOrd="0" parTransId="{B0F669D2-1778-4978-8F30-C9DAC79FB7A6}" sibTransId="{1C565F79-A520-43E8-91AE-5BF7BD4D5581}"/>
    <dgm:cxn modelId="{990C3763-EE8B-4038-BE0A-9325BCAA8B60}" type="presOf" srcId="{0DD6014E-9260-4593-8989-3EAFB38941DF}" destId="{4D20618C-C12F-47C5-9F77-E264AE04C414}" srcOrd="0" destOrd="0" presId="urn:microsoft.com/office/officeart/2005/8/layout/list1"/>
    <dgm:cxn modelId="{52D2F247-3FF5-4A9C-9C67-A60819C352CD}" srcId="{60BEA128-38FD-46D9-94EE-3EA00442CE19}" destId="{2578A68F-FFFC-43A3-B4D6-39394D830320}" srcOrd="0" destOrd="0" parTransId="{596DD51B-9459-45C9-9C63-E4219E64C458}" sibTransId="{90B2BDEC-CD7A-4A2B-AA8D-3F7FDF83FCC7}"/>
    <dgm:cxn modelId="{3E26414A-1F66-4D3C-9D1F-A7BB14F45BD5}" type="presOf" srcId="{59236C9A-890E-4230-B63A-544AEE0755C2}" destId="{4D20618C-C12F-47C5-9F77-E264AE04C414}" srcOrd="0" destOrd="2" presId="urn:microsoft.com/office/officeart/2005/8/layout/list1"/>
    <dgm:cxn modelId="{8C54E96E-8A8D-4AC7-9ED5-E687512598BC}" srcId="{DB7D2576-5272-4E7B-B28A-9C3CD9C4B20C}" destId="{0DD6014E-9260-4593-8989-3EAFB38941DF}" srcOrd="0" destOrd="0" parTransId="{5D647231-721D-438B-B6B1-37B430EC3CA6}" sibTransId="{36D0F40E-4D69-4F40-AB2F-7E7FE8902921}"/>
    <dgm:cxn modelId="{F0E50C7D-F081-45B7-BAC5-7B3D3631616B}" type="presOf" srcId="{60BEA128-38FD-46D9-94EE-3EA00442CE19}" destId="{D7BB2ECA-DFF5-4A68-B6BE-89ABF7AB2DEB}" srcOrd="1" destOrd="0" presId="urn:microsoft.com/office/officeart/2005/8/layout/list1"/>
    <dgm:cxn modelId="{41CE809F-FB5B-40AC-8F59-BC576703E27C}" type="presOf" srcId="{6B9743DD-3CEB-41A8-BF74-667CCEA79753}" destId="{4D20618C-C12F-47C5-9F77-E264AE04C414}" srcOrd="0" destOrd="1" presId="urn:microsoft.com/office/officeart/2005/8/layout/list1"/>
    <dgm:cxn modelId="{1B0047A1-E6FD-4544-8311-E07631C4B6F3}" srcId="{DB7D2576-5272-4E7B-B28A-9C3CD9C4B20C}" destId="{6B9743DD-3CEB-41A8-BF74-667CCEA79753}" srcOrd="1" destOrd="0" parTransId="{8E1DB6B5-3A45-4164-952F-163DAAAD31AD}" sibTransId="{2FCB19AA-DAF6-40B1-8E6C-2A750298140D}"/>
    <dgm:cxn modelId="{E5E9BDA7-8F98-423A-A3F6-284ED3489C37}" type="presOf" srcId="{18585087-D192-4B15-83B1-E6B5E58CED45}" destId="{BF33F266-B71F-47F1-A318-2DEC454154D5}" srcOrd="0" destOrd="0" presId="urn:microsoft.com/office/officeart/2005/8/layout/list1"/>
    <dgm:cxn modelId="{96B203A9-5A39-49A5-BDD4-BE9B4B1DF844}" type="presOf" srcId="{60BEA128-38FD-46D9-94EE-3EA00442CE19}" destId="{39EEEE9A-EC49-4995-944D-3FCB6D308DA1}" srcOrd="0" destOrd="0" presId="urn:microsoft.com/office/officeart/2005/8/layout/list1"/>
    <dgm:cxn modelId="{4F19F0AB-1751-41DB-8BAB-91FD2D8E53F3}" type="presOf" srcId="{DB7D2576-5272-4E7B-B28A-9C3CD9C4B20C}" destId="{935FA76F-C688-4094-BD78-D2877E85BC10}" srcOrd="0" destOrd="0" presId="urn:microsoft.com/office/officeart/2005/8/layout/list1"/>
    <dgm:cxn modelId="{A3D557D9-E046-4119-A00D-0BF087B772DB}" srcId="{18585087-D192-4B15-83B1-E6B5E58CED45}" destId="{DB7D2576-5272-4E7B-B28A-9C3CD9C4B20C}" srcOrd="0" destOrd="0" parTransId="{658F33EE-EECF-4189-93A1-6BAEEE936B89}" sibTransId="{A94E6EC0-4EB7-4D28-9C09-0E2971C4EEFD}"/>
    <dgm:cxn modelId="{61D5FDA4-2E52-4E78-B4CB-6896BADD6610}" type="presParOf" srcId="{BF33F266-B71F-47F1-A318-2DEC454154D5}" destId="{C77FE85A-5FCC-41E0-BA10-6E2EC32258BB}" srcOrd="0" destOrd="0" presId="urn:microsoft.com/office/officeart/2005/8/layout/list1"/>
    <dgm:cxn modelId="{209B6FA0-0789-4BAB-A848-0D5B509FCFF9}" type="presParOf" srcId="{C77FE85A-5FCC-41E0-BA10-6E2EC32258BB}" destId="{935FA76F-C688-4094-BD78-D2877E85BC10}" srcOrd="0" destOrd="0" presId="urn:microsoft.com/office/officeart/2005/8/layout/list1"/>
    <dgm:cxn modelId="{73BB35E0-8DF1-45E2-AC74-7D61E27FD8B6}" type="presParOf" srcId="{C77FE85A-5FCC-41E0-BA10-6E2EC32258BB}" destId="{54AFFAD5-736B-4AC0-8FA5-CF4F9BD67643}" srcOrd="1" destOrd="0" presId="urn:microsoft.com/office/officeart/2005/8/layout/list1"/>
    <dgm:cxn modelId="{5F634F5C-AE43-47B9-8F19-12EC06749E88}" type="presParOf" srcId="{BF33F266-B71F-47F1-A318-2DEC454154D5}" destId="{541AAA2B-AF25-4F5D-BBD3-85683BADBDD1}" srcOrd="1" destOrd="0" presId="urn:microsoft.com/office/officeart/2005/8/layout/list1"/>
    <dgm:cxn modelId="{A49EFE97-D96C-4AA2-870D-93232B52533A}" type="presParOf" srcId="{BF33F266-B71F-47F1-A318-2DEC454154D5}" destId="{4D20618C-C12F-47C5-9F77-E264AE04C414}" srcOrd="2" destOrd="0" presId="urn:microsoft.com/office/officeart/2005/8/layout/list1"/>
    <dgm:cxn modelId="{A341082C-F037-4E42-B034-C309BDAF8AF8}" type="presParOf" srcId="{BF33F266-B71F-47F1-A318-2DEC454154D5}" destId="{02016357-1F6E-43E2-81D2-FF090D5A3F76}" srcOrd="3" destOrd="0" presId="urn:microsoft.com/office/officeart/2005/8/layout/list1"/>
    <dgm:cxn modelId="{379B5CE2-EF49-4EAC-9CE1-7E4A7D92464D}" type="presParOf" srcId="{BF33F266-B71F-47F1-A318-2DEC454154D5}" destId="{56D230C9-0FBA-4D19-8975-AB3F7870153A}" srcOrd="4" destOrd="0" presId="urn:microsoft.com/office/officeart/2005/8/layout/list1"/>
    <dgm:cxn modelId="{1849F1A3-38B1-4D91-9D69-C25C9D396279}" type="presParOf" srcId="{56D230C9-0FBA-4D19-8975-AB3F7870153A}" destId="{39EEEE9A-EC49-4995-944D-3FCB6D308DA1}" srcOrd="0" destOrd="0" presId="urn:microsoft.com/office/officeart/2005/8/layout/list1"/>
    <dgm:cxn modelId="{E3F2A753-0A42-49A1-AA87-44CAB67340D4}" type="presParOf" srcId="{56D230C9-0FBA-4D19-8975-AB3F7870153A}" destId="{D7BB2ECA-DFF5-4A68-B6BE-89ABF7AB2DEB}" srcOrd="1" destOrd="0" presId="urn:microsoft.com/office/officeart/2005/8/layout/list1"/>
    <dgm:cxn modelId="{036993CB-1B21-42B0-9B27-9A5D66336A3A}" type="presParOf" srcId="{BF33F266-B71F-47F1-A318-2DEC454154D5}" destId="{EE47986C-5262-4148-9C55-77F00F59F2A6}" srcOrd="5" destOrd="0" presId="urn:microsoft.com/office/officeart/2005/8/layout/list1"/>
    <dgm:cxn modelId="{02EADF6B-D697-4E06-BAA1-5A20156457B0}" type="presParOf" srcId="{BF33F266-B71F-47F1-A318-2DEC454154D5}" destId="{A0AA3E45-DDCA-45C4-A887-6C77801265B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4D210-664C-48A6-B270-C303C72B7050}">
      <dsp:nvSpPr>
        <dsp:cNvPr id="0" name=""/>
        <dsp:cNvSpPr/>
      </dsp:nvSpPr>
      <dsp:spPr>
        <a:xfrm>
          <a:off x="962" y="1287021"/>
          <a:ext cx="3377161" cy="214449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954CE6B-CF1D-4F95-99C0-DF7C5E3CBC45}">
      <dsp:nvSpPr>
        <dsp:cNvPr id="0" name=""/>
        <dsp:cNvSpPr/>
      </dsp:nvSpPr>
      <dsp:spPr>
        <a:xfrm>
          <a:off x="376202" y="1643499"/>
          <a:ext cx="3377161" cy="214449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t>Unity komut dosyalarınızı serileştirdiğinde, yalnızca ortak alanları serileştirir. Unity'nin özel alanlarınızı serileştirmesini istiyorsanız, bu alanlara SerializeField özniteliğini ekleyebilirsiniz.</a:t>
          </a:r>
          <a:endParaRPr lang="en-US" sz="1600" kern="1200"/>
        </a:p>
      </dsp:txBody>
      <dsp:txXfrm>
        <a:off x="439012" y="1706309"/>
        <a:ext cx="3251541" cy="2018877"/>
      </dsp:txXfrm>
    </dsp:sp>
    <dsp:sp modelId="{B0225D8E-A251-4CD9-A5CA-7D284776D371}">
      <dsp:nvSpPr>
        <dsp:cNvPr id="0" name=""/>
        <dsp:cNvSpPr/>
      </dsp:nvSpPr>
      <dsp:spPr>
        <a:xfrm>
          <a:off x="4128604" y="1287021"/>
          <a:ext cx="3377161" cy="214449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7C9170-D86B-4E72-A906-CECE3F7CB59E}">
      <dsp:nvSpPr>
        <dsp:cNvPr id="0" name=""/>
        <dsp:cNvSpPr/>
      </dsp:nvSpPr>
      <dsp:spPr>
        <a:xfrm>
          <a:off x="4503844" y="1643499"/>
          <a:ext cx="3377161" cy="214449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a:t>Unity tüm komut dosyası bileşenlerinizi serileştirir, yeni derlemeleri yeniden yükler ve komut dosyası bileşenlerinizi serileştirilmiş sürümlerden yeniden oluşturur. Bu serileştirme işlemi .NET'in serileştirme işlevinin yerine dahili Unity serileştirme sistemi ile yapılır.</a:t>
          </a:r>
          <a:endParaRPr lang="en-US" sz="1600" kern="1200"/>
        </a:p>
      </dsp:txBody>
      <dsp:txXfrm>
        <a:off x="4566654" y="1706309"/>
        <a:ext cx="3251541" cy="2018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E4A3F-0D9B-457C-A3AF-123A94E5D1AD}">
      <dsp:nvSpPr>
        <dsp:cNvPr id="0" name=""/>
        <dsp:cNvSpPr/>
      </dsp:nvSpPr>
      <dsp:spPr>
        <a:xfrm>
          <a:off x="679050" y="578168"/>
          <a:ext cx="1887187" cy="18871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3228D-23A0-4B94-9021-ACBE29A691F5}">
      <dsp:nvSpPr>
        <dsp:cNvPr id="0" name=""/>
        <dsp:cNvSpPr/>
      </dsp:nvSpPr>
      <dsp:spPr>
        <a:xfrm>
          <a:off x="1081237" y="980356"/>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181DE5-FB82-40F7-A9A5-5507F06405F3}">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tr-TR" sz="2400" kern="1200"/>
            <a:t>geriSayimSayaci script’ini çalıştıralım</a:t>
          </a:r>
          <a:endParaRPr lang="en-US" sz="2400" kern="1200"/>
        </a:p>
      </dsp:txBody>
      <dsp:txXfrm>
        <a:off x="75768" y="3053169"/>
        <a:ext cx="3093750" cy="720000"/>
      </dsp:txXfrm>
    </dsp:sp>
    <dsp:sp modelId="{C593A5C9-ADC7-4E25-809A-81FE85A51B41}">
      <dsp:nvSpPr>
        <dsp:cNvPr id="0" name=""/>
        <dsp:cNvSpPr/>
      </dsp:nvSpPr>
      <dsp:spPr>
        <a:xfrm>
          <a:off x="4314206" y="578168"/>
          <a:ext cx="1887187" cy="18871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23A23-4538-46C6-9E85-332E6FC41D7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E91B1-2504-4BD0-BF21-AD71E7F7F676}">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tr-TR" sz="2400" kern="1200"/>
            <a:t>Patlama efekti verelim</a:t>
          </a:r>
          <a:endParaRPr lang="en-US" sz="2400" kern="1200"/>
        </a:p>
      </dsp:txBody>
      <dsp:txXfrm>
        <a:off x="3710925" y="3053169"/>
        <a:ext cx="3093750" cy="720000"/>
      </dsp:txXfrm>
    </dsp:sp>
    <dsp:sp modelId="{18FCA9A5-9BC5-4E8B-8C96-1D123C440B77}">
      <dsp:nvSpPr>
        <dsp:cNvPr id="0" name=""/>
        <dsp:cNvSpPr/>
      </dsp:nvSpPr>
      <dsp:spPr>
        <a:xfrm>
          <a:off x="7949362" y="578168"/>
          <a:ext cx="1887187" cy="18871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74DCA-E237-4345-8661-3CF60528E79F}">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984674-0E65-4467-AB0E-2721A578FD29}">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tr-TR" sz="2400" kern="1200"/>
            <a:t>Objemizi yok edelim</a:t>
          </a:r>
          <a:endParaRPr lang="en-US" sz="2400" kern="1200"/>
        </a:p>
      </dsp:txBody>
      <dsp:txXfrm>
        <a:off x="7346081" y="3053169"/>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36FDE-9C76-4953-A999-405E22E69351}">
      <dsp:nvSpPr>
        <dsp:cNvPr id="0" name=""/>
        <dsp:cNvSpPr/>
      </dsp:nvSpPr>
      <dsp:spPr>
        <a:xfrm>
          <a:off x="0" y="1453921"/>
          <a:ext cx="7242048" cy="1020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2063" tIns="374904" rIns="562063" bIns="128016" numCol="1" spcCol="1270" anchor="t" anchorCtr="0">
          <a:noAutofit/>
        </a:bodyPr>
        <a:lstStyle/>
        <a:p>
          <a:pPr marL="171450" lvl="1" indent="-171450" algn="l" defTabSz="800100">
            <a:lnSpc>
              <a:spcPct val="90000"/>
            </a:lnSpc>
            <a:spcBef>
              <a:spcPct val="0"/>
            </a:spcBef>
            <a:spcAft>
              <a:spcPct val="15000"/>
            </a:spcAft>
            <a:buChar char="•"/>
          </a:pPr>
          <a:r>
            <a:rPr lang="tr-TR" sz="1800" kern="1200" dirty="0"/>
            <a:t>Mouse ile tıklanan noktanın piksellere göre pozisyonunu Vector3 (3 boyutlu) </a:t>
          </a:r>
          <a:r>
            <a:rPr lang="tr-TR" sz="1800" kern="1200" dirty="0" err="1"/>
            <a:t>position</a:t>
          </a:r>
          <a:r>
            <a:rPr lang="tr-TR" sz="1800" kern="1200" dirty="0"/>
            <a:t> değişkeninde tutuyoruz. </a:t>
          </a:r>
          <a:endParaRPr lang="en-US" sz="1800" kern="1200" dirty="0"/>
        </a:p>
      </dsp:txBody>
      <dsp:txXfrm>
        <a:off x="0" y="1453921"/>
        <a:ext cx="7242048" cy="1020600"/>
      </dsp:txXfrm>
    </dsp:sp>
    <dsp:sp modelId="{30CAF3A0-871D-4C47-91C9-D368F099102A}">
      <dsp:nvSpPr>
        <dsp:cNvPr id="0" name=""/>
        <dsp:cNvSpPr/>
      </dsp:nvSpPr>
      <dsp:spPr>
        <a:xfrm>
          <a:off x="362102" y="1188241"/>
          <a:ext cx="5069433"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613" tIns="0" rIns="191613" bIns="0" numCol="1" spcCol="1270" anchor="ctr" anchorCtr="0">
          <a:noAutofit/>
        </a:bodyPr>
        <a:lstStyle/>
        <a:p>
          <a:pPr marL="0" lvl="0" indent="0" algn="l" defTabSz="800100">
            <a:lnSpc>
              <a:spcPct val="90000"/>
            </a:lnSpc>
            <a:spcBef>
              <a:spcPct val="0"/>
            </a:spcBef>
            <a:spcAft>
              <a:spcPct val="35000"/>
            </a:spcAft>
            <a:buNone/>
          </a:pPr>
          <a:r>
            <a:rPr lang="tr-TR" sz="1800" kern="1200"/>
            <a:t>Vector3 position = Input.mousePosition;</a:t>
          </a:r>
          <a:endParaRPr lang="en-US" sz="1800" kern="1200"/>
        </a:p>
      </dsp:txBody>
      <dsp:txXfrm>
        <a:off x="388041" y="1214180"/>
        <a:ext cx="5017555" cy="479482"/>
      </dsp:txXfrm>
    </dsp:sp>
    <dsp:sp modelId="{E0C96E43-11F2-414C-B2FE-43D32998A329}">
      <dsp:nvSpPr>
        <dsp:cNvPr id="0" name=""/>
        <dsp:cNvSpPr/>
      </dsp:nvSpPr>
      <dsp:spPr>
        <a:xfrm>
          <a:off x="0" y="2837401"/>
          <a:ext cx="7242048" cy="18711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2063" tIns="374904" rIns="562063" bIns="128016" numCol="1" spcCol="1270" anchor="t" anchorCtr="0">
          <a:noAutofit/>
        </a:bodyPr>
        <a:lstStyle/>
        <a:p>
          <a:pPr marL="171450" lvl="1" indent="-171450" algn="l" defTabSz="800100">
            <a:lnSpc>
              <a:spcPct val="90000"/>
            </a:lnSpc>
            <a:spcBef>
              <a:spcPct val="0"/>
            </a:spcBef>
            <a:spcAft>
              <a:spcPct val="15000"/>
            </a:spcAft>
            <a:buChar char="•"/>
          </a:pPr>
          <a:r>
            <a:rPr lang="tr-TR" sz="1800" kern="1200" dirty="0"/>
            <a:t>Bu </a:t>
          </a:r>
          <a:r>
            <a:rPr lang="tr-TR" sz="1800" kern="1200" dirty="0" err="1"/>
            <a:t>position’ın</a:t>
          </a:r>
          <a:r>
            <a:rPr lang="tr-TR" sz="1800" kern="1200" dirty="0"/>
            <a:t> z değerini kamerayı referans alarak negatife çeviriyoruz. </a:t>
          </a:r>
          <a:endParaRPr lang="en-US" sz="1800" kern="1200" dirty="0"/>
        </a:p>
        <a:p>
          <a:pPr marL="171450" lvl="1" indent="-171450" algn="l" defTabSz="800100">
            <a:lnSpc>
              <a:spcPct val="90000"/>
            </a:lnSpc>
            <a:spcBef>
              <a:spcPct val="0"/>
            </a:spcBef>
            <a:spcAft>
              <a:spcPct val="15000"/>
            </a:spcAft>
            <a:buChar char="•"/>
          </a:pPr>
          <a:r>
            <a:rPr lang="tr-TR" sz="1800" kern="1200" dirty="0"/>
            <a:t>Burada </a:t>
          </a:r>
          <a:r>
            <a:rPr lang="tr-TR" sz="1800" kern="1200" dirty="0" err="1"/>
            <a:t>position</a:t>
          </a:r>
          <a:r>
            <a:rPr lang="tr-TR" sz="1800" kern="1200" dirty="0"/>
            <a:t> değerlerinin kendisi ekranın piksellerine göre ayarlandı. </a:t>
          </a:r>
          <a:endParaRPr lang="en-US" sz="1800" kern="1200" dirty="0"/>
        </a:p>
        <a:p>
          <a:pPr marL="171450" lvl="1" indent="-171450" algn="l" defTabSz="800100">
            <a:lnSpc>
              <a:spcPct val="90000"/>
            </a:lnSpc>
            <a:spcBef>
              <a:spcPct val="0"/>
            </a:spcBef>
            <a:spcAft>
              <a:spcPct val="15000"/>
            </a:spcAft>
            <a:buChar char="•"/>
          </a:pPr>
          <a:r>
            <a:rPr lang="tr-TR" sz="1800" kern="1200"/>
            <a:t>Onu oyun dünyasındaki değerlere çevirmemiz gerekiyor.</a:t>
          </a:r>
          <a:endParaRPr lang="en-US" sz="1800" kern="1200"/>
        </a:p>
      </dsp:txBody>
      <dsp:txXfrm>
        <a:off x="0" y="2837401"/>
        <a:ext cx="7242048" cy="1871100"/>
      </dsp:txXfrm>
    </dsp:sp>
    <dsp:sp modelId="{8C3B8806-77DB-4CD5-B91F-E4E7F5E0C7AB}">
      <dsp:nvSpPr>
        <dsp:cNvPr id="0" name=""/>
        <dsp:cNvSpPr/>
      </dsp:nvSpPr>
      <dsp:spPr>
        <a:xfrm>
          <a:off x="362102" y="2571721"/>
          <a:ext cx="5069433" cy="5313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613" tIns="0" rIns="191613" bIns="0" numCol="1" spcCol="1270" anchor="ctr" anchorCtr="0">
          <a:noAutofit/>
        </a:bodyPr>
        <a:lstStyle/>
        <a:p>
          <a:pPr marL="0" lvl="0" indent="0" algn="l" defTabSz="800100">
            <a:lnSpc>
              <a:spcPct val="90000"/>
            </a:lnSpc>
            <a:spcBef>
              <a:spcPct val="0"/>
            </a:spcBef>
            <a:spcAft>
              <a:spcPct val="35000"/>
            </a:spcAft>
            <a:buNone/>
          </a:pPr>
          <a:r>
            <a:rPr lang="tr-TR" sz="1800" kern="1200"/>
            <a:t>position.z = -Camera.main.transform.position.z;</a:t>
          </a:r>
          <a:endParaRPr lang="en-US" sz="1800" kern="1200"/>
        </a:p>
      </dsp:txBody>
      <dsp:txXfrm>
        <a:off x="388041" y="2597660"/>
        <a:ext cx="5017555"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0618C-C12F-47C5-9F77-E264AE04C414}">
      <dsp:nvSpPr>
        <dsp:cNvPr id="0" name=""/>
        <dsp:cNvSpPr/>
      </dsp:nvSpPr>
      <dsp:spPr>
        <a:xfrm>
          <a:off x="0" y="2151218"/>
          <a:ext cx="7025015" cy="1748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5219" tIns="312420" rIns="545219" bIns="106680" numCol="1" spcCol="1270" anchor="t" anchorCtr="0">
          <a:noAutofit/>
        </a:bodyPr>
        <a:lstStyle/>
        <a:p>
          <a:pPr marL="114300" lvl="1" indent="-114300" algn="l" defTabSz="666750">
            <a:lnSpc>
              <a:spcPct val="90000"/>
            </a:lnSpc>
            <a:spcBef>
              <a:spcPct val="0"/>
            </a:spcBef>
            <a:spcAft>
              <a:spcPct val="15000"/>
            </a:spcAft>
            <a:buChar char="•"/>
          </a:pPr>
          <a:r>
            <a:rPr lang="tr-TR" sz="1500" kern="1200" dirty="0" err="1"/>
            <a:t>ScreenToWorldPoint</a:t>
          </a:r>
          <a:r>
            <a:rPr lang="tr-TR" sz="1500" kern="1200" dirty="0"/>
            <a:t> -&gt; piksel değerlerimizi oyun dünyasındaki değerlere dönüştürür.</a:t>
          </a:r>
          <a:endParaRPr lang="en-US" sz="1500" kern="1200" dirty="0"/>
        </a:p>
        <a:p>
          <a:pPr marL="114300" lvl="1" indent="-114300" algn="l" defTabSz="666750">
            <a:lnSpc>
              <a:spcPct val="90000"/>
            </a:lnSpc>
            <a:spcBef>
              <a:spcPct val="0"/>
            </a:spcBef>
            <a:spcAft>
              <a:spcPct val="15000"/>
            </a:spcAft>
            <a:buChar char="•"/>
          </a:pPr>
          <a:r>
            <a:rPr lang="tr-TR" sz="1500" kern="1200" dirty="0"/>
            <a:t>Mouse </a:t>
          </a:r>
          <a:r>
            <a:rPr lang="tr-TR" sz="1500" kern="1200" dirty="0" err="1"/>
            <a:t>position</a:t>
          </a:r>
          <a:r>
            <a:rPr lang="tr-TR" sz="1500" kern="1200" dirty="0"/>
            <a:t> değeri olarak </a:t>
          </a:r>
          <a:r>
            <a:rPr lang="tr-TR" sz="1500" kern="1200" dirty="0" err="1"/>
            <a:t>Unity'nin</a:t>
          </a:r>
          <a:r>
            <a:rPr lang="tr-TR" sz="1500" kern="1200" dirty="0"/>
            <a:t> ekran piksellerine göre verdiği değeri oyun dünyasının kendi koordinatlarına çevirdik.</a:t>
          </a:r>
          <a:endParaRPr lang="en-US" sz="1500" kern="1200" dirty="0"/>
        </a:p>
        <a:p>
          <a:pPr marL="114300" lvl="1" indent="-114300" algn="l" defTabSz="666750">
            <a:lnSpc>
              <a:spcPct val="90000"/>
            </a:lnSpc>
            <a:spcBef>
              <a:spcPct val="0"/>
            </a:spcBef>
            <a:spcAft>
              <a:spcPct val="15000"/>
            </a:spcAft>
            <a:buChar char="•"/>
          </a:pPr>
          <a:r>
            <a:rPr lang="tr-TR" sz="1500" kern="1200" dirty="0"/>
            <a:t>Kamerayı referans alıyoruz. Çünkü kameranın yerini değiştirsek bile bu durum objemizin yerini etkilemeyecektir.</a:t>
          </a:r>
          <a:endParaRPr lang="en-US" sz="1500" kern="1200" dirty="0"/>
        </a:p>
      </dsp:txBody>
      <dsp:txXfrm>
        <a:off x="0" y="2151218"/>
        <a:ext cx="7025015" cy="1748250"/>
      </dsp:txXfrm>
    </dsp:sp>
    <dsp:sp modelId="{54AFFAD5-736B-4AC0-8FA5-CF4F9BD67643}">
      <dsp:nvSpPr>
        <dsp:cNvPr id="0" name=""/>
        <dsp:cNvSpPr/>
      </dsp:nvSpPr>
      <dsp:spPr>
        <a:xfrm>
          <a:off x="351250" y="1929818"/>
          <a:ext cx="4917510"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870" tIns="0" rIns="185870" bIns="0" numCol="1" spcCol="1270" anchor="ctr" anchorCtr="0">
          <a:noAutofit/>
        </a:bodyPr>
        <a:lstStyle/>
        <a:p>
          <a:pPr marL="0" lvl="0" indent="0" algn="l" defTabSz="666750">
            <a:lnSpc>
              <a:spcPct val="90000"/>
            </a:lnSpc>
            <a:spcBef>
              <a:spcPct val="0"/>
            </a:spcBef>
            <a:spcAft>
              <a:spcPct val="35000"/>
            </a:spcAft>
            <a:buNone/>
          </a:pPr>
          <a:r>
            <a:rPr lang="en-US" sz="1500" kern="1200"/>
            <a:t>position = Camera.main.ScreenToWorldPoint(position);</a:t>
          </a:r>
        </a:p>
      </dsp:txBody>
      <dsp:txXfrm>
        <a:off x="372866" y="1951434"/>
        <a:ext cx="4874278" cy="399568"/>
      </dsp:txXfrm>
    </dsp:sp>
    <dsp:sp modelId="{A0AA3E45-DDCA-45C4-A887-6C77801265B1}">
      <dsp:nvSpPr>
        <dsp:cNvPr id="0" name=""/>
        <dsp:cNvSpPr/>
      </dsp:nvSpPr>
      <dsp:spPr>
        <a:xfrm>
          <a:off x="0" y="4201868"/>
          <a:ext cx="7025015" cy="6378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5219" tIns="312420" rIns="545219" bIns="106680" numCol="1" spcCol="1270" anchor="t" anchorCtr="0">
          <a:noAutofit/>
        </a:bodyPr>
        <a:lstStyle/>
        <a:p>
          <a:pPr marL="114300" lvl="1" indent="-114300" algn="l" defTabSz="666750">
            <a:lnSpc>
              <a:spcPct val="90000"/>
            </a:lnSpc>
            <a:spcBef>
              <a:spcPct val="0"/>
            </a:spcBef>
            <a:spcAft>
              <a:spcPct val="15000"/>
            </a:spcAft>
            <a:buChar char="•"/>
          </a:pPr>
          <a:r>
            <a:rPr lang="tr-TR" sz="1500" kern="1200"/>
            <a:t>Bu koordinatlara göre objemizi ekrana ekledik.</a:t>
          </a:r>
          <a:endParaRPr lang="en-US" sz="1500" kern="1200"/>
        </a:p>
      </dsp:txBody>
      <dsp:txXfrm>
        <a:off x="0" y="4201868"/>
        <a:ext cx="7025015" cy="637875"/>
      </dsp:txXfrm>
    </dsp:sp>
    <dsp:sp modelId="{D7BB2ECA-DFF5-4A68-B6BE-89ABF7AB2DEB}">
      <dsp:nvSpPr>
        <dsp:cNvPr id="0" name=""/>
        <dsp:cNvSpPr/>
      </dsp:nvSpPr>
      <dsp:spPr>
        <a:xfrm>
          <a:off x="351250" y="3980468"/>
          <a:ext cx="4917510"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870" tIns="0" rIns="185870" bIns="0" numCol="1" spcCol="1270" anchor="ctr" anchorCtr="0">
          <a:noAutofit/>
        </a:bodyPr>
        <a:lstStyle/>
        <a:p>
          <a:pPr marL="0" lvl="0" indent="0" algn="l" defTabSz="666750">
            <a:lnSpc>
              <a:spcPct val="90000"/>
            </a:lnSpc>
            <a:spcBef>
              <a:spcPct val="0"/>
            </a:spcBef>
            <a:spcAft>
              <a:spcPct val="35000"/>
            </a:spcAft>
            <a:buNone/>
          </a:pPr>
          <a:r>
            <a:rPr lang="tr-TR" sz="1500" kern="1200" dirty="0" err="1"/>
            <a:t>Instantiate</a:t>
          </a:r>
          <a:r>
            <a:rPr lang="tr-TR" sz="1500" kern="1200" dirty="0"/>
            <a:t>(</a:t>
          </a:r>
          <a:r>
            <a:rPr lang="tr-TR" sz="1500" kern="1200" dirty="0" err="1"/>
            <a:t>astreoidPrefab</a:t>
          </a:r>
          <a:r>
            <a:rPr lang="tr-TR" sz="1500" kern="1200" dirty="0"/>
            <a:t>, </a:t>
          </a:r>
          <a:r>
            <a:rPr lang="tr-TR" sz="1500" kern="1200" dirty="0" err="1"/>
            <a:t>position</a:t>
          </a:r>
          <a:r>
            <a:rPr lang="tr-TR" sz="1500" kern="1200" dirty="0"/>
            <a:t>, </a:t>
          </a:r>
          <a:r>
            <a:rPr lang="tr-TR" sz="1500" kern="1200" dirty="0" err="1"/>
            <a:t>Quaternion.identity</a:t>
          </a:r>
          <a:r>
            <a:rPr lang="tr-TR" sz="1500" kern="1200" dirty="0"/>
            <a:t>);</a:t>
          </a:r>
          <a:endParaRPr lang="en-US" sz="1500" kern="1200" dirty="0"/>
        </a:p>
      </dsp:txBody>
      <dsp:txXfrm>
        <a:off x="372866" y="4002084"/>
        <a:ext cx="487427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6DA4C-2184-4CDA-909F-14A3B7357624}" type="datetimeFigureOut">
              <a:rPr lang="tr-TR" smtClean="0"/>
              <a:t>23.04.2020</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6B577-B6E1-4C33-A3CB-AECA79794574}" type="slidenum">
              <a:rPr lang="tr-TR" smtClean="0"/>
              <a:t>‹#›</a:t>
            </a:fld>
            <a:endParaRPr lang="tr-TR"/>
          </a:p>
        </p:txBody>
      </p:sp>
    </p:spTree>
    <p:extLst>
      <p:ext uri="{BB962C8B-B14F-4D97-AF65-F5344CB8AC3E}">
        <p14:creationId xmlns:p14="http://schemas.microsoft.com/office/powerpoint/2010/main" val="430346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elecegiyazanlar.turkcell.com.tr/konu/unity/egitim/unity-201/oyuncu-etkilesimi-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volkansel.com/kod-yazmadan-unity-2d-oyun-fiziklerini-kullanmak.html/" TargetMode="External"/><Relationship Id="rId7" Type="http://schemas.openxmlformats.org/officeDocument/2006/relationships/hyperlink" Target="https://gelecegiyazanlar.turkcell.com.tr/konu/unity/egitim/unity-201/geri-sayim-sayaci-1"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gelecegiyazanlar.turkcell.com.tr/konu/unity/egitim/unity-201/coklu-oyun-objeleri" TargetMode="External"/><Relationship Id="rId5" Type="http://schemas.openxmlformats.org/officeDocument/2006/relationships/hyperlink" Target="https://docs.google.com/document/d/1wZl1jcmpZRiTZSKZ73R2pmr-rn27t7ECfjWfhHDQMG0/edit" TargetMode="External"/><Relationship Id="rId4" Type="http://schemas.openxmlformats.org/officeDocument/2006/relationships/hyperlink" Target="https://www.youtube.com/channel/UCdyNeXvKfUJvRWbgcenWn-A/playlist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2</a:t>
            </a:fld>
            <a:endParaRPr lang="tr-TR"/>
          </a:p>
        </p:txBody>
      </p:sp>
    </p:spTree>
    <p:extLst>
      <p:ext uri="{BB962C8B-B14F-4D97-AF65-F5344CB8AC3E}">
        <p14:creationId xmlns:p14="http://schemas.microsoft.com/office/powerpoint/2010/main" val="3864805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19</a:t>
            </a:fld>
            <a:endParaRPr lang="tr-TR"/>
          </a:p>
        </p:txBody>
      </p:sp>
    </p:spTree>
    <p:extLst>
      <p:ext uri="{BB962C8B-B14F-4D97-AF65-F5344CB8AC3E}">
        <p14:creationId xmlns:p14="http://schemas.microsoft.com/office/powerpoint/2010/main" val="1258650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22</a:t>
            </a:fld>
            <a:endParaRPr lang="tr-TR"/>
          </a:p>
        </p:txBody>
      </p:sp>
    </p:spTree>
    <p:extLst>
      <p:ext uri="{BB962C8B-B14F-4D97-AF65-F5344CB8AC3E}">
        <p14:creationId xmlns:p14="http://schemas.microsoft.com/office/powerpoint/2010/main" val="381340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23</a:t>
            </a:fld>
            <a:endParaRPr lang="tr-TR"/>
          </a:p>
        </p:txBody>
      </p:sp>
    </p:spTree>
    <p:extLst>
      <p:ext uri="{BB962C8B-B14F-4D97-AF65-F5344CB8AC3E}">
        <p14:creationId xmlns:p14="http://schemas.microsoft.com/office/powerpoint/2010/main" val="1385541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26</a:t>
            </a:fld>
            <a:endParaRPr lang="tr-TR"/>
          </a:p>
        </p:txBody>
      </p:sp>
    </p:spTree>
    <p:extLst>
      <p:ext uri="{BB962C8B-B14F-4D97-AF65-F5344CB8AC3E}">
        <p14:creationId xmlns:p14="http://schemas.microsoft.com/office/powerpoint/2010/main" val="3920746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Kontrolcüler aracılığı ile oyundaki herhangi bir oyun objesinin hareketlerini ve davranışlarını kontrol etme yöntemleri.</a:t>
            </a:r>
          </a:p>
        </p:txBody>
      </p:sp>
      <p:sp>
        <p:nvSpPr>
          <p:cNvPr id="4" name="Slayt Numarası Yer Tutucusu 3"/>
          <p:cNvSpPr>
            <a:spLocks noGrp="1"/>
          </p:cNvSpPr>
          <p:nvPr>
            <p:ph type="sldNum" sz="quarter" idx="5"/>
          </p:nvPr>
        </p:nvSpPr>
        <p:spPr/>
        <p:txBody>
          <a:bodyPr/>
          <a:lstStyle/>
          <a:p>
            <a:fld id="{01F6B577-B6E1-4C33-A3CB-AECA79794574}" type="slidenum">
              <a:rPr lang="tr-TR" smtClean="0"/>
              <a:t>32</a:t>
            </a:fld>
            <a:endParaRPr lang="tr-TR"/>
          </a:p>
        </p:txBody>
      </p:sp>
    </p:spTree>
    <p:extLst>
      <p:ext uri="{BB962C8B-B14F-4D97-AF65-F5344CB8AC3E}">
        <p14:creationId xmlns:p14="http://schemas.microsoft.com/office/powerpoint/2010/main" val="2902402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33</a:t>
            </a:fld>
            <a:endParaRPr lang="tr-TR"/>
          </a:p>
        </p:txBody>
      </p:sp>
    </p:spTree>
    <p:extLst>
      <p:ext uri="{BB962C8B-B14F-4D97-AF65-F5344CB8AC3E}">
        <p14:creationId xmlns:p14="http://schemas.microsoft.com/office/powerpoint/2010/main" val="133392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Update ile sürekli dinlemedeyiz.</a:t>
            </a:r>
          </a:p>
        </p:txBody>
      </p:sp>
      <p:sp>
        <p:nvSpPr>
          <p:cNvPr id="4" name="Slayt Numarası Yer Tutucusu 3"/>
          <p:cNvSpPr>
            <a:spLocks noGrp="1"/>
          </p:cNvSpPr>
          <p:nvPr>
            <p:ph type="sldNum" sz="quarter" idx="5"/>
          </p:nvPr>
        </p:nvSpPr>
        <p:spPr/>
        <p:txBody>
          <a:bodyPr/>
          <a:lstStyle/>
          <a:p>
            <a:fld id="{01F6B577-B6E1-4C33-A3CB-AECA79794574}" type="slidenum">
              <a:rPr lang="tr-TR" smtClean="0"/>
              <a:t>37</a:t>
            </a:fld>
            <a:endParaRPr lang="tr-TR"/>
          </a:p>
        </p:txBody>
      </p:sp>
    </p:spTree>
    <p:extLst>
      <p:ext uri="{BB962C8B-B14F-4D97-AF65-F5344CB8AC3E}">
        <p14:creationId xmlns:p14="http://schemas.microsoft.com/office/powerpoint/2010/main" val="400441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40</a:t>
            </a:fld>
            <a:endParaRPr lang="tr-TR"/>
          </a:p>
        </p:txBody>
      </p:sp>
    </p:spTree>
    <p:extLst>
      <p:ext uri="{BB962C8B-B14F-4D97-AF65-F5344CB8AC3E}">
        <p14:creationId xmlns:p14="http://schemas.microsoft.com/office/powerpoint/2010/main" val="10581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hlinkClick r:id="rId3"/>
              </a:rPr>
              <a:t>https://gelecegiyazanlar.turkcell.com.tr/konu/unity/egitim/unity-201/oyuncu-etkilesimi-1</a:t>
            </a:r>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41</a:t>
            </a:fld>
            <a:endParaRPr lang="tr-TR"/>
          </a:p>
        </p:txBody>
      </p:sp>
    </p:spTree>
    <p:extLst>
      <p:ext uri="{BB962C8B-B14F-4D97-AF65-F5344CB8AC3E}">
        <p14:creationId xmlns:p14="http://schemas.microsoft.com/office/powerpoint/2010/main" val="3992609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45</a:t>
            </a:fld>
            <a:endParaRPr lang="tr-TR"/>
          </a:p>
        </p:txBody>
      </p:sp>
    </p:spTree>
    <p:extLst>
      <p:ext uri="{BB962C8B-B14F-4D97-AF65-F5344CB8AC3E}">
        <p14:creationId xmlns:p14="http://schemas.microsoft.com/office/powerpoint/2010/main" val="2705725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4</a:t>
            </a:fld>
            <a:endParaRPr lang="tr-TR"/>
          </a:p>
        </p:txBody>
      </p:sp>
    </p:spTree>
    <p:extLst>
      <p:ext uri="{BB962C8B-B14F-4D97-AF65-F5344CB8AC3E}">
        <p14:creationId xmlns:p14="http://schemas.microsoft.com/office/powerpoint/2010/main" val="3145805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53</a:t>
            </a:fld>
            <a:endParaRPr lang="tr-TR"/>
          </a:p>
        </p:txBody>
      </p:sp>
    </p:spTree>
    <p:extLst>
      <p:ext uri="{BB962C8B-B14F-4D97-AF65-F5344CB8AC3E}">
        <p14:creationId xmlns:p14="http://schemas.microsoft.com/office/powerpoint/2010/main" val="3021244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54</a:t>
            </a:fld>
            <a:endParaRPr lang="tr-TR"/>
          </a:p>
        </p:txBody>
      </p:sp>
    </p:spTree>
    <p:extLst>
      <p:ext uri="{BB962C8B-B14F-4D97-AF65-F5344CB8AC3E}">
        <p14:creationId xmlns:p14="http://schemas.microsoft.com/office/powerpoint/2010/main" val="3444333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55</a:t>
            </a:fld>
            <a:endParaRPr lang="tr-TR"/>
          </a:p>
        </p:txBody>
      </p:sp>
    </p:spTree>
    <p:extLst>
      <p:ext uri="{BB962C8B-B14F-4D97-AF65-F5344CB8AC3E}">
        <p14:creationId xmlns:p14="http://schemas.microsoft.com/office/powerpoint/2010/main" val="2304827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56</a:t>
            </a:fld>
            <a:endParaRPr lang="tr-TR"/>
          </a:p>
        </p:txBody>
      </p:sp>
    </p:spTree>
    <p:extLst>
      <p:ext uri="{BB962C8B-B14F-4D97-AF65-F5344CB8AC3E}">
        <p14:creationId xmlns:p14="http://schemas.microsoft.com/office/powerpoint/2010/main" val="3905870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57</a:t>
            </a:fld>
            <a:endParaRPr lang="tr-TR"/>
          </a:p>
        </p:txBody>
      </p:sp>
    </p:spTree>
    <p:extLst>
      <p:ext uri="{BB962C8B-B14F-4D97-AF65-F5344CB8AC3E}">
        <p14:creationId xmlns:p14="http://schemas.microsoft.com/office/powerpoint/2010/main" val="363458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5</a:t>
            </a:fld>
            <a:endParaRPr lang="tr-TR"/>
          </a:p>
        </p:txBody>
      </p:sp>
    </p:spTree>
    <p:extLst>
      <p:ext uri="{BB962C8B-B14F-4D97-AF65-F5344CB8AC3E}">
        <p14:creationId xmlns:p14="http://schemas.microsoft.com/office/powerpoint/2010/main" val="340281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6</a:t>
            </a:fld>
            <a:endParaRPr lang="tr-TR"/>
          </a:p>
        </p:txBody>
      </p:sp>
    </p:spTree>
    <p:extLst>
      <p:ext uri="{BB962C8B-B14F-4D97-AF65-F5344CB8AC3E}">
        <p14:creationId xmlns:p14="http://schemas.microsoft.com/office/powerpoint/2010/main" val="368217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7</a:t>
            </a:fld>
            <a:endParaRPr lang="tr-TR"/>
          </a:p>
        </p:txBody>
      </p:sp>
    </p:spTree>
    <p:extLst>
      <p:ext uri="{BB962C8B-B14F-4D97-AF65-F5344CB8AC3E}">
        <p14:creationId xmlns:p14="http://schemas.microsoft.com/office/powerpoint/2010/main" val="305246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Unity</a:t>
            </a:r>
            <a:r>
              <a:rPr lang="tr-TR" dirty="0"/>
              <a:t> Linkler:</a:t>
            </a:r>
          </a:p>
          <a:p>
            <a:endParaRPr lang="tr-TR" dirty="0"/>
          </a:p>
          <a:p>
            <a:r>
              <a:rPr lang="tr-TR" dirty="0">
                <a:hlinkClick r:id="rId3"/>
              </a:rPr>
              <a:t>https://volkansel.com/kod-yazmadan-unity-2d-oyun-fiziklerini-kullanmak.html/</a:t>
            </a:r>
            <a:endParaRPr lang="tr-TR" dirty="0"/>
          </a:p>
          <a:p>
            <a:endParaRPr lang="tr-TR" dirty="0"/>
          </a:p>
          <a:p>
            <a:r>
              <a:rPr lang="tr-TR" dirty="0">
                <a:hlinkClick r:id="rId4"/>
              </a:rPr>
              <a:t>https://www.youtube.com/channel/UCdyNeXvKfUJvRWbgcenWn-A/playlists</a:t>
            </a:r>
            <a:endParaRPr lang="tr-TR" dirty="0"/>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hlinkClick r:id="rId5"/>
              </a:rPr>
              <a:t>https://docs.google.com/document/d/1wZl1jcmpZRiTZSKZ73R2pmr-rn27t7ECfjWfhHDQMG0/edit</a:t>
            </a:r>
            <a:endParaRPr lang="tr-TR" dirty="0"/>
          </a:p>
          <a:p>
            <a:endParaRPr lang="tr-TR" dirty="0"/>
          </a:p>
          <a:p>
            <a:r>
              <a:rPr lang="tr-TR" dirty="0">
                <a:hlinkClick r:id="rId6"/>
              </a:rPr>
              <a:t>https://gelecegiyazanlar.turkcell.com.tr/konu/unity/egitim/unity-201/coklu-oyun-objeleri</a:t>
            </a:r>
            <a:endParaRPr lang="tr-TR" dirty="0"/>
          </a:p>
          <a:p>
            <a:endParaRPr lang="tr-TR" dirty="0"/>
          </a:p>
          <a:p>
            <a:r>
              <a:rPr lang="tr-TR" dirty="0">
                <a:hlinkClick r:id="rId7"/>
              </a:rPr>
              <a:t>https://gelecegiyazanlar.turkcell.com.tr/konu/unity/egitim/unity-201/geri-sayim-sayaci-1</a:t>
            </a:r>
            <a:endParaRPr lang="tr-TR" dirty="0"/>
          </a:p>
        </p:txBody>
      </p:sp>
      <p:sp>
        <p:nvSpPr>
          <p:cNvPr id="4" name="Slayt Numarası Yer Tutucusu 3"/>
          <p:cNvSpPr>
            <a:spLocks noGrp="1"/>
          </p:cNvSpPr>
          <p:nvPr>
            <p:ph type="sldNum" sz="quarter" idx="5"/>
          </p:nvPr>
        </p:nvSpPr>
        <p:spPr/>
        <p:txBody>
          <a:bodyPr/>
          <a:lstStyle/>
          <a:p>
            <a:fld id="{31FA8643-D109-4893-A4D2-A7D40C111E23}" type="slidenum">
              <a:rPr lang="tr-TR" smtClean="0"/>
              <a:t>8</a:t>
            </a:fld>
            <a:endParaRPr lang="tr-TR"/>
          </a:p>
        </p:txBody>
      </p:sp>
    </p:spTree>
    <p:extLst>
      <p:ext uri="{BB962C8B-B14F-4D97-AF65-F5344CB8AC3E}">
        <p14:creationId xmlns:p14="http://schemas.microsoft.com/office/powerpoint/2010/main" val="288472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12</a:t>
            </a:fld>
            <a:endParaRPr lang="tr-TR"/>
          </a:p>
        </p:txBody>
      </p:sp>
    </p:spTree>
    <p:extLst>
      <p:ext uri="{BB962C8B-B14F-4D97-AF65-F5344CB8AC3E}">
        <p14:creationId xmlns:p14="http://schemas.microsoft.com/office/powerpoint/2010/main" val="186837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13</a:t>
            </a:fld>
            <a:endParaRPr lang="tr-TR"/>
          </a:p>
        </p:txBody>
      </p:sp>
    </p:spTree>
    <p:extLst>
      <p:ext uri="{BB962C8B-B14F-4D97-AF65-F5344CB8AC3E}">
        <p14:creationId xmlns:p14="http://schemas.microsoft.com/office/powerpoint/2010/main" val="158103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1F6B577-B6E1-4C33-A3CB-AECA79794574}" type="slidenum">
              <a:rPr lang="tr-TR" smtClean="0"/>
              <a:t>18</a:t>
            </a:fld>
            <a:endParaRPr lang="tr-TR"/>
          </a:p>
        </p:txBody>
      </p:sp>
    </p:spTree>
    <p:extLst>
      <p:ext uri="{BB962C8B-B14F-4D97-AF65-F5344CB8AC3E}">
        <p14:creationId xmlns:p14="http://schemas.microsoft.com/office/powerpoint/2010/main" val="960192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A67578-0D3E-434D-9B6A-8D6896AB281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E98E8088-4DDA-49FC-A79B-321929435D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C58959E2-5166-4FAB-84A9-F5C63005BB61}"/>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5" name="Alt Bilgi Yer Tutucusu 4">
            <a:extLst>
              <a:ext uri="{FF2B5EF4-FFF2-40B4-BE49-F238E27FC236}">
                <a16:creationId xmlns:a16="http://schemas.microsoft.com/office/drawing/2014/main" id="{D94FB992-3D25-4494-9CD3-7B92D1489C2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E6C11F9-E8B8-4928-992A-AB09DA27BAA6}"/>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861606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6B7287-9986-414B-907B-F6216E7B7CC0}"/>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A0A86A05-EE82-4F7B-AFA4-CF4C914B383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CBDAC7B-B21F-4F61-A4EC-850FD0BF1E2A}"/>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5" name="Alt Bilgi Yer Tutucusu 4">
            <a:extLst>
              <a:ext uri="{FF2B5EF4-FFF2-40B4-BE49-F238E27FC236}">
                <a16:creationId xmlns:a16="http://schemas.microsoft.com/office/drawing/2014/main" id="{B6181BDE-A1D8-4979-8147-01866F64DD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955F1A2-777B-4976-9FEF-BB4A4B6B94FB}"/>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3734729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1FC181C-F46C-4C44-BB9D-60D2008A56D1}"/>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489EFBB6-AFC9-4D20-9103-9ECA780DCF9E}"/>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157A000-9753-4E51-B4F1-CFE75C5A51BE}"/>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5" name="Alt Bilgi Yer Tutucusu 4">
            <a:extLst>
              <a:ext uri="{FF2B5EF4-FFF2-40B4-BE49-F238E27FC236}">
                <a16:creationId xmlns:a16="http://schemas.microsoft.com/office/drawing/2014/main" id="{799E223F-41EC-43C6-BBE4-082E644601F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A038C14-93D1-4982-9380-E9D3AF287E92}"/>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3980475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980935-078D-44C5-80E1-7A1CB4DEC66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0459416-6015-4553-879A-4F45C75C1A8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01E466D-6790-4E99-9155-539A5B57DE6A}"/>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5" name="Alt Bilgi Yer Tutucusu 4">
            <a:extLst>
              <a:ext uri="{FF2B5EF4-FFF2-40B4-BE49-F238E27FC236}">
                <a16:creationId xmlns:a16="http://schemas.microsoft.com/office/drawing/2014/main" id="{8F58F3C1-6656-4D9B-B3B6-DAD4554D246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00E1423-E116-44B9-9569-CA635AD3C28C}"/>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2923790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FE88BE-3220-4DDA-8F87-52CC31E0ED6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AE8D3263-9AD6-4957-B5AB-51E5E6FE22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A20FC68E-0D16-462B-96DC-D72B5A593AE0}"/>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5" name="Alt Bilgi Yer Tutucusu 4">
            <a:extLst>
              <a:ext uri="{FF2B5EF4-FFF2-40B4-BE49-F238E27FC236}">
                <a16:creationId xmlns:a16="http://schemas.microsoft.com/office/drawing/2014/main" id="{747E3CB3-A2BE-48D0-B2E3-4F2B99B6DD8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1AD60E9-4D49-4CB6-9660-0A7D9643BFB8}"/>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324919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75EDC1-6B05-4ACA-9E20-5B612D54052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CE44D27-26F1-45B9-BBCB-BED622E3DB2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C75D60D-ADB1-4BAC-B1B4-C9C3FF74F95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381AC68-EDBF-4E51-BA0E-69BAA2BCAB1C}"/>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6" name="Alt Bilgi Yer Tutucusu 5">
            <a:extLst>
              <a:ext uri="{FF2B5EF4-FFF2-40B4-BE49-F238E27FC236}">
                <a16:creationId xmlns:a16="http://schemas.microsoft.com/office/drawing/2014/main" id="{A49DEB37-8079-4CC7-AF45-73E1CBDA9C2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DB8066A-422B-4DD7-8066-D30CA6B15021}"/>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91731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D6FD11-0026-497A-839A-4187BBB1E6EC}"/>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F8FEED1-A6DD-474E-A203-09CF421348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8CE2FB16-C881-4033-A301-0B7B710399B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350AA778-AFFB-4BF6-B60E-17C12E4FE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860072F-00D0-4179-9DC1-E9D2093A393B}"/>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C839D4B-BF11-4980-8FF0-699B9A6C21B0}"/>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8" name="Alt Bilgi Yer Tutucusu 7">
            <a:extLst>
              <a:ext uri="{FF2B5EF4-FFF2-40B4-BE49-F238E27FC236}">
                <a16:creationId xmlns:a16="http://schemas.microsoft.com/office/drawing/2014/main" id="{3CA1EB18-4AF2-43D0-B217-004CC49DCFCC}"/>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2ED88E91-5046-4C43-83D9-A54D6C5F57DD}"/>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134643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A4F72B-4167-4EDA-8338-0E72EA2491E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B67ADEAE-5BED-43A7-B7C2-2EF55AF681BB}"/>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4" name="Alt Bilgi Yer Tutucusu 3">
            <a:extLst>
              <a:ext uri="{FF2B5EF4-FFF2-40B4-BE49-F238E27FC236}">
                <a16:creationId xmlns:a16="http://schemas.microsoft.com/office/drawing/2014/main" id="{667695A7-579D-4F1C-A725-72E129089DC2}"/>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E950CB2C-BB43-4408-BFA8-DAA1AED05CC8}"/>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621904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B702EEE1-72AC-440D-9536-3908C5B97906}"/>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3" name="Alt Bilgi Yer Tutucusu 2">
            <a:extLst>
              <a:ext uri="{FF2B5EF4-FFF2-40B4-BE49-F238E27FC236}">
                <a16:creationId xmlns:a16="http://schemas.microsoft.com/office/drawing/2014/main" id="{00BBA8AE-6616-45DD-8C08-FD65393E8856}"/>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D96F77B-A4F3-4FA5-AB39-BEE6A5EF7B7D}"/>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1664409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491683-E765-4169-8061-D4773AFB19E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6A14814A-E2FF-4E11-9E88-6782116D5C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2E7B188-A7BE-4D57-955A-7E9E49814A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29D2FFE-418E-4290-8CE0-00A7A6497E8F}"/>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6" name="Alt Bilgi Yer Tutucusu 5">
            <a:extLst>
              <a:ext uri="{FF2B5EF4-FFF2-40B4-BE49-F238E27FC236}">
                <a16:creationId xmlns:a16="http://schemas.microsoft.com/office/drawing/2014/main" id="{5C57B279-E1EC-4F8B-98ED-D08A99104A3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490AA75-FD89-4931-BC4B-25B0913A4F9D}"/>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2006591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4326D9-2F54-42B8-9EFA-AD364816666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77B4160-EF72-44A3-8D5C-98C414ED7C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115E5FEC-C352-407D-8568-0F98E4444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3756F5D-5AEE-4BAA-BB19-50C64094BEE3}"/>
              </a:ext>
            </a:extLst>
          </p:cNvPr>
          <p:cNvSpPr>
            <a:spLocks noGrp="1"/>
          </p:cNvSpPr>
          <p:nvPr>
            <p:ph type="dt" sz="half" idx="10"/>
          </p:nvPr>
        </p:nvSpPr>
        <p:spPr/>
        <p:txBody>
          <a:bodyPr/>
          <a:lstStyle/>
          <a:p>
            <a:fld id="{60182E2A-DE4D-416E-B50E-F6054BBD53A6}" type="datetimeFigureOut">
              <a:rPr lang="tr-TR" smtClean="0"/>
              <a:t>23.04.2020</a:t>
            </a:fld>
            <a:endParaRPr lang="tr-TR"/>
          </a:p>
        </p:txBody>
      </p:sp>
      <p:sp>
        <p:nvSpPr>
          <p:cNvPr id="6" name="Alt Bilgi Yer Tutucusu 5">
            <a:extLst>
              <a:ext uri="{FF2B5EF4-FFF2-40B4-BE49-F238E27FC236}">
                <a16:creationId xmlns:a16="http://schemas.microsoft.com/office/drawing/2014/main" id="{C93BE610-3F84-4FA9-8F8F-68DB7583C0D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F4EBA44-9D33-4AFA-B3C9-FFAA93BE583B}"/>
              </a:ext>
            </a:extLst>
          </p:cNvPr>
          <p:cNvSpPr>
            <a:spLocks noGrp="1"/>
          </p:cNvSpPr>
          <p:nvPr>
            <p:ph type="sldNum" sz="quarter" idx="12"/>
          </p:nvPr>
        </p:nvSpPr>
        <p:spPr/>
        <p:txBody>
          <a:bodyPr/>
          <a:lstStyle/>
          <a:p>
            <a:fld id="{DEC41740-3E6F-43BA-877D-89843D2BB42A}" type="slidenum">
              <a:rPr lang="tr-TR" smtClean="0"/>
              <a:t>‹#›</a:t>
            </a:fld>
            <a:endParaRPr lang="tr-TR"/>
          </a:p>
        </p:txBody>
      </p:sp>
    </p:spTree>
    <p:extLst>
      <p:ext uri="{BB962C8B-B14F-4D97-AF65-F5344CB8AC3E}">
        <p14:creationId xmlns:p14="http://schemas.microsoft.com/office/powerpoint/2010/main" val="1177823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15E89561-5AC8-4FB2-86A0-5F0C7D7E18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572FA-3768-4763-B138-59396F25C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081D5CF-B5FD-4F8A-A2FD-EBE7C175B1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82E2A-DE4D-416E-B50E-F6054BBD53A6}" type="datetimeFigureOut">
              <a:rPr lang="tr-TR" smtClean="0"/>
              <a:t>23.04.2020</a:t>
            </a:fld>
            <a:endParaRPr lang="tr-TR"/>
          </a:p>
        </p:txBody>
      </p:sp>
      <p:sp>
        <p:nvSpPr>
          <p:cNvPr id="5" name="Alt Bilgi Yer Tutucusu 4">
            <a:extLst>
              <a:ext uri="{FF2B5EF4-FFF2-40B4-BE49-F238E27FC236}">
                <a16:creationId xmlns:a16="http://schemas.microsoft.com/office/drawing/2014/main" id="{EC34DC55-A5D4-4232-9B4A-DE148087C8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08231377-72A5-48E4-8862-29E62C6C6D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C41740-3E6F-43BA-877D-89843D2BB42A}" type="slidenum">
              <a:rPr lang="tr-TR" smtClean="0"/>
              <a:t>‹#›</a:t>
            </a:fld>
            <a:endParaRPr lang="tr-TR"/>
          </a:p>
        </p:txBody>
      </p:sp>
    </p:spTree>
    <p:extLst>
      <p:ext uri="{BB962C8B-B14F-4D97-AF65-F5344CB8AC3E}">
        <p14:creationId xmlns:p14="http://schemas.microsoft.com/office/powerpoint/2010/main" val="481174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assetstore.unity.com/packages/2d/textures-materials/2d-flat-explosion-66932" TargetMode="External"/><Relationship Id="rId5" Type="http://schemas.openxmlformats.org/officeDocument/2006/relationships/image" Target="../media/image15.jp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ocs.unity3d.com/ScriptReference/Input.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hyperlink" Target="https://openclipart.org/detail/233024/left-click-right-click"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cs.unity3d.com/ScriptReference/Serializabl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ocs.unity3d.com/Manual/script-Serialization.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youtube.com/watch?v=Lbtxx_e1E5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2A9312E-DD8D-4568-9BDB-2A5ADA29F5A6}"/>
              </a:ext>
            </a:extLst>
          </p:cNvPr>
          <p:cNvSpPr>
            <a:spLocks noGrp="1"/>
          </p:cNvSpPr>
          <p:nvPr>
            <p:ph type="ctrTitle"/>
          </p:nvPr>
        </p:nvSpPr>
        <p:spPr>
          <a:xfrm>
            <a:off x="838199" y="4525347"/>
            <a:ext cx="6801321" cy="1737360"/>
          </a:xfrm>
        </p:spPr>
        <p:txBody>
          <a:bodyPr anchor="ctr">
            <a:normAutofit/>
          </a:bodyPr>
          <a:lstStyle/>
          <a:p>
            <a:pPr algn="r"/>
            <a:r>
              <a:rPr lang="tr-TR"/>
              <a:t>Unity</a:t>
            </a:r>
          </a:p>
        </p:txBody>
      </p:sp>
      <p:sp>
        <p:nvSpPr>
          <p:cNvPr id="3" name="Alt Başlık 2">
            <a:extLst>
              <a:ext uri="{FF2B5EF4-FFF2-40B4-BE49-F238E27FC236}">
                <a16:creationId xmlns:a16="http://schemas.microsoft.com/office/drawing/2014/main" id="{7393F447-050C-44A5-A23E-08D1D64F4AF1}"/>
              </a:ext>
            </a:extLst>
          </p:cNvPr>
          <p:cNvSpPr>
            <a:spLocks noGrp="1"/>
          </p:cNvSpPr>
          <p:nvPr>
            <p:ph type="subTitle" idx="1"/>
          </p:nvPr>
        </p:nvSpPr>
        <p:spPr>
          <a:xfrm>
            <a:off x="7961258" y="4525347"/>
            <a:ext cx="3258675" cy="1737360"/>
          </a:xfrm>
        </p:spPr>
        <p:txBody>
          <a:bodyPr anchor="ctr">
            <a:normAutofit/>
          </a:bodyPr>
          <a:lstStyle/>
          <a:p>
            <a:pPr algn="l"/>
            <a:r>
              <a:rPr lang="tr-TR"/>
              <a:t>Öğr. Gör. Gözde Mihran ALTINSOY</a:t>
            </a:r>
          </a:p>
        </p:txBody>
      </p:sp>
      <p:sp>
        <p:nvSpPr>
          <p:cNvPr id="32" name="Oval 3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364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9F5BFCC-76C2-4F12-B475-53816110F400}"/>
              </a:ext>
            </a:extLst>
          </p:cNvPr>
          <p:cNvSpPr>
            <a:spLocks noGrp="1"/>
          </p:cNvSpPr>
          <p:nvPr>
            <p:ph type="title"/>
          </p:nvPr>
        </p:nvSpPr>
        <p:spPr>
          <a:xfrm>
            <a:off x="686834" y="1153572"/>
            <a:ext cx="3200400" cy="4461163"/>
          </a:xfrm>
        </p:spPr>
        <p:txBody>
          <a:bodyPr>
            <a:normAutofit/>
          </a:bodyPr>
          <a:lstStyle/>
          <a:p>
            <a:r>
              <a:rPr lang="tr-TR">
                <a:solidFill>
                  <a:srgbClr val="FFFFFF"/>
                </a:solidFill>
              </a:rPr>
              <a:t>Spawner.cs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İçerik Yer Tutucusu 4">
            <a:extLst>
              <a:ext uri="{FF2B5EF4-FFF2-40B4-BE49-F238E27FC236}">
                <a16:creationId xmlns:a16="http://schemas.microsoft.com/office/drawing/2014/main" id="{136BF5EB-ADB8-4BFC-A245-6EF4CA531F55}"/>
              </a:ext>
            </a:extLst>
          </p:cNvPr>
          <p:cNvSpPr>
            <a:spLocks noGrp="1"/>
          </p:cNvSpPr>
          <p:nvPr>
            <p:ph idx="1"/>
          </p:nvPr>
        </p:nvSpPr>
        <p:spPr>
          <a:xfrm>
            <a:off x="4447308" y="591344"/>
            <a:ext cx="7318868" cy="5585619"/>
          </a:xfrm>
        </p:spPr>
        <p:txBody>
          <a:bodyPr anchor="ctr">
            <a:normAutofit/>
          </a:bodyPr>
          <a:lstStyle/>
          <a:p>
            <a:pPr marL="0" indent="0">
              <a:buNone/>
            </a:pPr>
            <a:r>
              <a:rPr lang="tr-TR" dirty="0" err="1">
                <a:solidFill>
                  <a:srgbClr val="0000FF"/>
                </a:solidFill>
                <a:latin typeface="Consolas" panose="020B0609020204030204" pitchFamily="49" charset="0"/>
              </a:rPr>
              <a:t>public</a:t>
            </a:r>
            <a:r>
              <a:rPr lang="tr-TR" dirty="0">
                <a:solidFill>
                  <a:srgbClr val="000000"/>
                </a:solidFill>
                <a:latin typeface="Consolas" panose="020B0609020204030204" pitchFamily="49" charset="0"/>
              </a:rPr>
              <a:t> </a:t>
            </a:r>
            <a:r>
              <a:rPr lang="tr-TR" dirty="0" err="1">
                <a:solidFill>
                  <a:srgbClr val="0000FF"/>
                </a:solidFill>
                <a:latin typeface="Consolas" panose="020B0609020204030204" pitchFamily="49" charset="0"/>
              </a:rPr>
              <a:t>class</a:t>
            </a:r>
            <a:r>
              <a:rPr lang="tr-TR" dirty="0">
                <a:solidFill>
                  <a:srgbClr val="000000"/>
                </a:solidFill>
                <a:latin typeface="Consolas" panose="020B0609020204030204" pitchFamily="49" charset="0"/>
              </a:rPr>
              <a:t> </a:t>
            </a:r>
            <a:r>
              <a:rPr lang="tr-TR" dirty="0" err="1">
                <a:solidFill>
                  <a:srgbClr val="2B91AF"/>
                </a:solidFill>
                <a:latin typeface="Consolas" panose="020B0609020204030204" pitchFamily="49" charset="0"/>
              </a:rPr>
              <a:t>Spawner</a:t>
            </a:r>
            <a:r>
              <a:rPr lang="tr-TR" dirty="0">
                <a:solidFill>
                  <a:srgbClr val="000000"/>
                </a:solidFill>
                <a:latin typeface="Consolas" panose="020B0609020204030204" pitchFamily="49" charset="0"/>
              </a:rPr>
              <a:t> : </a:t>
            </a:r>
            <a:r>
              <a:rPr lang="tr-TR" dirty="0" err="1">
                <a:solidFill>
                  <a:srgbClr val="000000"/>
                </a:solidFill>
                <a:latin typeface="Consolas" panose="020B0609020204030204" pitchFamily="49" charset="0"/>
              </a:rPr>
              <a:t>MonoBehaviour</a:t>
            </a:r>
            <a:endParaRPr lang="tr-TR" dirty="0">
              <a:solidFill>
                <a:srgbClr val="000000"/>
              </a:solidFill>
              <a:latin typeface="Consolas" panose="020B0609020204030204" pitchFamily="49" charset="0"/>
            </a:endParaRPr>
          </a:p>
          <a:p>
            <a:pPr marL="0" indent="0">
              <a:buNone/>
            </a:pPr>
            <a:r>
              <a:rPr lang="tr-TR" dirty="0">
                <a:solidFill>
                  <a:srgbClr val="000000"/>
                </a:solidFill>
                <a:latin typeface="Consolas" panose="020B0609020204030204" pitchFamily="49" charset="0"/>
              </a:rPr>
              <a:t>{</a:t>
            </a:r>
          </a:p>
          <a:p>
            <a:pPr marL="0" indent="0">
              <a:buNone/>
            </a:pPr>
            <a:r>
              <a:rPr lang="tr-TR" dirty="0">
                <a:solidFill>
                  <a:srgbClr val="000000"/>
                </a:solidFill>
                <a:latin typeface="Consolas" panose="020B0609020204030204" pitchFamily="49" charset="0"/>
              </a:rPr>
              <a:t>    </a:t>
            </a:r>
            <a:r>
              <a:rPr lang="tr-TR" dirty="0">
                <a:solidFill>
                  <a:srgbClr val="008000"/>
                </a:solidFill>
                <a:latin typeface="Consolas" panose="020B0609020204030204" pitchFamily="49" charset="0"/>
              </a:rPr>
              <a:t>//</a:t>
            </a:r>
            <a:r>
              <a:rPr lang="tr-TR" dirty="0" err="1">
                <a:solidFill>
                  <a:srgbClr val="008000"/>
                </a:solidFill>
                <a:latin typeface="Consolas" panose="020B0609020204030204" pitchFamily="49" charset="0"/>
              </a:rPr>
              <a:t>Serializefield</a:t>
            </a:r>
            <a:r>
              <a:rPr lang="tr-TR" dirty="0">
                <a:solidFill>
                  <a:srgbClr val="008000"/>
                </a:solidFill>
                <a:latin typeface="Consolas" panose="020B0609020204030204" pitchFamily="49" charset="0"/>
              </a:rPr>
              <a:t> </a:t>
            </a:r>
            <a:r>
              <a:rPr lang="tr-TR" dirty="0" err="1">
                <a:solidFill>
                  <a:srgbClr val="008000"/>
                </a:solidFill>
                <a:latin typeface="Consolas" panose="020B0609020204030204" pitchFamily="49" charset="0"/>
              </a:rPr>
              <a:t>editor</a:t>
            </a:r>
            <a:r>
              <a:rPr lang="tr-TR" dirty="0">
                <a:solidFill>
                  <a:srgbClr val="008000"/>
                </a:solidFill>
                <a:latin typeface="Consolas" panose="020B0609020204030204" pitchFamily="49" charset="0"/>
              </a:rPr>
              <a:t> içerisinden müdahale edebiliriz</a:t>
            </a:r>
            <a:endParaRPr lang="tr-TR" dirty="0">
              <a:solidFill>
                <a:srgbClr val="000000"/>
              </a:solidFill>
              <a:latin typeface="Consolas" panose="020B0609020204030204" pitchFamily="49" charset="0"/>
            </a:endParaRPr>
          </a:p>
          <a:p>
            <a:pPr marL="0" indent="0">
              <a:buNone/>
            </a:pPr>
            <a:r>
              <a:rPr lang="tr-TR" dirty="0">
                <a:solidFill>
                  <a:srgbClr val="000000"/>
                </a:solidFill>
                <a:latin typeface="Consolas" panose="020B0609020204030204" pitchFamily="49" charset="0"/>
              </a:rPr>
              <a:t>    [</a:t>
            </a:r>
            <a:r>
              <a:rPr lang="tr-TR" dirty="0" err="1">
                <a:solidFill>
                  <a:srgbClr val="000000"/>
                </a:solidFill>
                <a:latin typeface="Consolas" panose="020B0609020204030204" pitchFamily="49" charset="0"/>
              </a:rPr>
              <a:t>SerializeField</a:t>
            </a:r>
            <a:r>
              <a:rPr lang="tr-TR" dirty="0">
                <a:solidFill>
                  <a:srgbClr val="000000"/>
                </a:solidFill>
                <a:latin typeface="Consolas" panose="020B0609020204030204" pitchFamily="49" charset="0"/>
              </a:rPr>
              <a:t>]</a:t>
            </a:r>
          </a:p>
          <a:p>
            <a:pPr marL="0" indent="0">
              <a:buNone/>
            </a:pPr>
            <a:r>
              <a:rPr lang="tr-TR" dirty="0">
                <a:solidFill>
                  <a:srgbClr val="000000"/>
                </a:solidFill>
                <a:latin typeface="Consolas" panose="020B0609020204030204" pitchFamily="49" charset="0"/>
              </a:rPr>
              <a:t>    </a:t>
            </a:r>
            <a:r>
              <a:rPr lang="tr-TR" dirty="0" err="1">
                <a:solidFill>
                  <a:srgbClr val="000000"/>
                </a:solidFill>
                <a:latin typeface="Consolas" panose="020B0609020204030204" pitchFamily="49" charset="0"/>
              </a:rPr>
              <a:t>GameObject</a:t>
            </a:r>
            <a:r>
              <a:rPr lang="tr-TR" dirty="0">
                <a:solidFill>
                  <a:srgbClr val="000000"/>
                </a:solidFill>
                <a:latin typeface="Consolas" panose="020B0609020204030204" pitchFamily="49" charset="0"/>
              </a:rPr>
              <a:t> </a:t>
            </a:r>
            <a:r>
              <a:rPr lang="tr-TR" dirty="0" err="1">
                <a:solidFill>
                  <a:srgbClr val="000000"/>
                </a:solidFill>
                <a:latin typeface="Consolas" panose="020B0609020204030204" pitchFamily="49" charset="0"/>
              </a:rPr>
              <a:t>astreoidPrefab</a:t>
            </a:r>
            <a:r>
              <a:rPr lang="tr-TR" dirty="0">
                <a:solidFill>
                  <a:srgbClr val="000000"/>
                </a:solidFill>
                <a:latin typeface="Consolas" panose="020B0609020204030204" pitchFamily="49" charset="0"/>
              </a:rPr>
              <a:t>;</a:t>
            </a:r>
          </a:p>
          <a:p>
            <a:pPr marL="0" indent="0">
              <a:buNone/>
            </a:pPr>
            <a:r>
              <a:rPr lang="tr-TR" dirty="0">
                <a:solidFill>
                  <a:srgbClr val="000000"/>
                </a:solidFill>
                <a:latin typeface="Consolas" panose="020B0609020204030204" pitchFamily="49" charset="0"/>
              </a:rPr>
              <a:t>}</a:t>
            </a:r>
            <a:endParaRPr lang="tr-TR" dirty="0"/>
          </a:p>
        </p:txBody>
      </p:sp>
    </p:spTree>
    <p:extLst>
      <p:ext uri="{BB962C8B-B14F-4D97-AF65-F5344CB8AC3E}">
        <p14:creationId xmlns:p14="http://schemas.microsoft.com/office/powerpoint/2010/main" val="324384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ED7D056-8FEE-4D40-ADF4-4A710EF04247}"/>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600" kern="1200" dirty="0" err="1">
                <a:solidFill>
                  <a:schemeClr val="tx1"/>
                </a:solidFill>
                <a:latin typeface="+mj-lt"/>
                <a:ea typeface="+mj-ea"/>
                <a:cs typeface="+mj-cs"/>
              </a:rPr>
              <a:t>SerializeField</a:t>
            </a:r>
            <a:r>
              <a:rPr lang="en-US" sz="2600" kern="1200" dirty="0">
                <a:solidFill>
                  <a:schemeClr val="tx1"/>
                </a:solidFill>
                <a:latin typeface="+mj-lt"/>
                <a:ea typeface="+mj-ea"/>
                <a:cs typeface="+mj-cs"/>
              </a:rPr>
              <a:t> </a:t>
            </a:r>
            <a:r>
              <a:rPr lang="en-US" sz="2600" kern="1200" dirty="0" err="1">
                <a:solidFill>
                  <a:schemeClr val="tx1"/>
                </a:solidFill>
                <a:latin typeface="+mj-lt"/>
                <a:ea typeface="+mj-ea"/>
                <a:cs typeface="+mj-cs"/>
              </a:rPr>
              <a:t>ile</a:t>
            </a:r>
            <a:r>
              <a:rPr lang="en-US" sz="2600" kern="1200" dirty="0">
                <a:solidFill>
                  <a:schemeClr val="tx1"/>
                </a:solidFill>
                <a:latin typeface="+mj-lt"/>
                <a:ea typeface="+mj-ea"/>
                <a:cs typeface="+mj-cs"/>
              </a:rPr>
              <a:t> </a:t>
            </a:r>
            <a:r>
              <a:rPr lang="en-US" sz="2600" kern="1200" dirty="0" err="1">
                <a:solidFill>
                  <a:schemeClr val="tx1"/>
                </a:solidFill>
                <a:latin typeface="+mj-lt"/>
                <a:ea typeface="+mj-ea"/>
                <a:cs typeface="+mj-cs"/>
              </a:rPr>
              <a:t>Objeye</a:t>
            </a:r>
            <a:r>
              <a:rPr lang="en-US" sz="2600" kern="1200" dirty="0">
                <a:solidFill>
                  <a:schemeClr val="tx1"/>
                </a:solidFill>
                <a:latin typeface="+mj-lt"/>
                <a:ea typeface="+mj-ea"/>
                <a:cs typeface="+mj-cs"/>
              </a:rPr>
              <a:t> </a:t>
            </a:r>
            <a:r>
              <a:rPr lang="en-US" sz="2600" kern="1200" dirty="0" err="1">
                <a:solidFill>
                  <a:schemeClr val="tx1"/>
                </a:solidFill>
                <a:latin typeface="+mj-lt"/>
                <a:ea typeface="+mj-ea"/>
                <a:cs typeface="+mj-cs"/>
              </a:rPr>
              <a:t>Editör</a:t>
            </a:r>
            <a:r>
              <a:rPr lang="en-US" sz="2600" kern="1200" dirty="0">
                <a:solidFill>
                  <a:schemeClr val="tx1"/>
                </a:solidFill>
                <a:latin typeface="+mj-lt"/>
                <a:ea typeface="+mj-ea"/>
                <a:cs typeface="+mj-cs"/>
              </a:rPr>
              <a:t> </a:t>
            </a:r>
            <a:r>
              <a:rPr lang="en-US" sz="2600" kern="1200" dirty="0" err="1">
                <a:solidFill>
                  <a:schemeClr val="tx1"/>
                </a:solidFill>
                <a:latin typeface="+mj-lt"/>
                <a:ea typeface="+mj-ea"/>
                <a:cs typeface="+mj-cs"/>
              </a:rPr>
              <a:t>İçerisinden</a:t>
            </a:r>
            <a:r>
              <a:rPr lang="en-US" sz="2600" kern="1200" dirty="0">
                <a:solidFill>
                  <a:schemeClr val="tx1"/>
                </a:solidFill>
                <a:latin typeface="+mj-lt"/>
                <a:ea typeface="+mj-ea"/>
                <a:cs typeface="+mj-cs"/>
              </a:rPr>
              <a:t> </a:t>
            </a:r>
            <a:r>
              <a:rPr lang="en-US" sz="2600" kern="1200" dirty="0" err="1">
                <a:solidFill>
                  <a:schemeClr val="tx1"/>
                </a:solidFill>
                <a:latin typeface="+mj-lt"/>
                <a:ea typeface="+mj-ea"/>
                <a:cs typeface="+mj-cs"/>
              </a:rPr>
              <a:t>Müdahale</a:t>
            </a:r>
            <a:r>
              <a:rPr lang="en-US" sz="2600" kern="1200" dirty="0">
                <a:solidFill>
                  <a:schemeClr val="tx1"/>
                </a:solidFill>
                <a:latin typeface="+mj-lt"/>
                <a:ea typeface="+mj-ea"/>
                <a:cs typeface="+mj-cs"/>
              </a:rPr>
              <a:t> </a:t>
            </a:r>
            <a:r>
              <a:rPr lang="en-US" sz="2600" kern="1200" dirty="0" err="1">
                <a:solidFill>
                  <a:schemeClr val="tx1"/>
                </a:solidFill>
                <a:latin typeface="+mj-lt"/>
                <a:ea typeface="+mj-ea"/>
                <a:cs typeface="+mj-cs"/>
              </a:rPr>
              <a:t>Etmek</a:t>
            </a:r>
            <a:r>
              <a:rPr lang="en-US" sz="2600" kern="1200" dirty="0">
                <a:solidFill>
                  <a:schemeClr val="tx1"/>
                </a:solidFill>
                <a:latin typeface="+mj-lt"/>
                <a:ea typeface="+mj-ea"/>
                <a:cs typeface="+mj-cs"/>
              </a:rPr>
              <a:t> </a:t>
            </a:r>
            <a:r>
              <a:rPr lang="en-US" sz="2600" kern="1200" dirty="0" err="1">
                <a:solidFill>
                  <a:schemeClr val="tx1"/>
                </a:solidFill>
                <a:latin typeface="+mj-lt"/>
                <a:ea typeface="+mj-ea"/>
                <a:cs typeface="+mj-cs"/>
              </a:rPr>
              <a:t>Mümkün</a:t>
            </a:r>
            <a:endParaRPr lang="en-US" sz="2600" kern="1200" dirty="0">
              <a:solidFill>
                <a:schemeClr val="tx1"/>
              </a:solidFill>
              <a:latin typeface="+mj-lt"/>
              <a:ea typeface="+mj-ea"/>
              <a:cs typeface="+mj-cs"/>
            </a:endParaRPr>
          </a:p>
        </p:txBody>
      </p:sp>
      <p:sp>
        <p:nvSpPr>
          <p:cNvPr id="3" name="İçerik Yer Tutucusu 2">
            <a:extLst>
              <a:ext uri="{FF2B5EF4-FFF2-40B4-BE49-F238E27FC236}">
                <a16:creationId xmlns:a16="http://schemas.microsoft.com/office/drawing/2014/main" id="{D1CABA02-5A65-4BFB-8634-FD9C2C2C417C}"/>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a:t>Oyun objemiz Public olmamasına rağmen, SerializeField ile Editör içerisindeki Inspector penceresinden objemize müdahale edebiliyoruz.</a:t>
            </a:r>
          </a:p>
          <a:p>
            <a:endParaRPr lang="en-US" sz="2000"/>
          </a:p>
        </p:txBody>
      </p:sp>
      <p:pic>
        <p:nvPicPr>
          <p:cNvPr id="6" name="İçerik Yer Tutucusu 5" descr="ekran görüntüsü, ekran, siyah, oturma içeren bir resim&#10;&#10;Açıklama otomatik olarak oluşturuldu">
            <a:extLst>
              <a:ext uri="{FF2B5EF4-FFF2-40B4-BE49-F238E27FC236}">
                <a16:creationId xmlns:a16="http://schemas.microsoft.com/office/drawing/2014/main" id="{7605BA9F-5578-45A5-9CF8-3485B38A2B9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97763" y="824819"/>
            <a:ext cx="6250769" cy="5047495"/>
          </a:xfrm>
          <a:prstGeom prst="rect">
            <a:avLst/>
          </a:prstGeom>
        </p:spPr>
      </p:pic>
      <p:sp>
        <p:nvSpPr>
          <p:cNvPr id="7" name="Dikdörtgen 6">
            <a:extLst>
              <a:ext uri="{FF2B5EF4-FFF2-40B4-BE49-F238E27FC236}">
                <a16:creationId xmlns:a16="http://schemas.microsoft.com/office/drawing/2014/main" id="{40F93714-0EA5-4E53-BED2-9547BB6F73EC}"/>
              </a:ext>
            </a:extLst>
          </p:cNvPr>
          <p:cNvSpPr/>
          <p:nvPr/>
        </p:nvSpPr>
        <p:spPr>
          <a:xfrm>
            <a:off x="5297764" y="4235824"/>
            <a:ext cx="6250768" cy="1636490"/>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tr-TR"/>
          </a:p>
        </p:txBody>
      </p:sp>
    </p:spTree>
    <p:extLst>
      <p:ext uri="{BB962C8B-B14F-4D97-AF65-F5344CB8AC3E}">
        <p14:creationId xmlns:p14="http://schemas.microsoft.com/office/powerpoint/2010/main" val="113251445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çerik Yer Tutucusu 7" descr="ekran görüntüsü, ekran, iç mekan, bilgisayar içeren bir resim&#10;&#10;Açıklama otomatik olarak oluşturuldu">
            <a:extLst>
              <a:ext uri="{FF2B5EF4-FFF2-40B4-BE49-F238E27FC236}">
                <a16:creationId xmlns:a16="http://schemas.microsoft.com/office/drawing/2014/main" id="{C14914DA-3EA4-4BE4-BC0F-45E5480DB2A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890" b="1"/>
          <a:stretch/>
        </p:blipFill>
        <p:spPr>
          <a:xfrm>
            <a:off x="20" y="10"/>
            <a:ext cx="12191980" cy="6857990"/>
          </a:xfrm>
          <a:prstGeom prst="rect">
            <a:avLst/>
          </a:prstGeom>
        </p:spPr>
      </p:pic>
      <p:cxnSp>
        <p:nvCxnSpPr>
          <p:cNvPr id="10" name="Düz Ok Bağlayıcısı 9">
            <a:extLst>
              <a:ext uri="{FF2B5EF4-FFF2-40B4-BE49-F238E27FC236}">
                <a16:creationId xmlns:a16="http://schemas.microsoft.com/office/drawing/2014/main" id="{9CB54A7A-7277-4D34-A966-39CEB3D753B2}"/>
              </a:ext>
            </a:extLst>
          </p:cNvPr>
          <p:cNvCxnSpPr/>
          <p:nvPr/>
        </p:nvCxnSpPr>
        <p:spPr>
          <a:xfrm flipV="1">
            <a:off x="1519518" y="3213847"/>
            <a:ext cx="8915400" cy="1909482"/>
          </a:xfrm>
          <a:prstGeom prst="straightConnector1">
            <a:avLst/>
          </a:prstGeom>
          <a:ln w="38100" cap="flat" cmpd="sng" algn="ctr">
            <a:solidFill>
              <a:schemeClr val="accent2"/>
            </a:solidFill>
            <a:prstDash val="lgDashDot"/>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8114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1A30162B-9811-46E3-91D4-480B921C826C}"/>
              </a:ext>
            </a:extLst>
          </p:cNvPr>
          <p:cNvSpPr>
            <a:spLocks noGrp="1"/>
          </p:cNvSpPr>
          <p:nvPr>
            <p:ph type="title"/>
          </p:nvPr>
        </p:nvSpPr>
        <p:spPr>
          <a:xfrm>
            <a:off x="1179226" y="826680"/>
            <a:ext cx="9833548" cy="1325563"/>
          </a:xfrm>
        </p:spPr>
        <p:txBody>
          <a:bodyPr>
            <a:normAutofit/>
          </a:bodyPr>
          <a:lstStyle/>
          <a:p>
            <a:pPr algn="ctr"/>
            <a:r>
              <a:rPr lang="tr-TR" sz="4000">
                <a:solidFill>
                  <a:srgbClr val="FFFFFF"/>
                </a:solidFill>
              </a:rPr>
              <a:t>Geri Sayım Sayacını Projeye Dahil Etmek</a:t>
            </a:r>
          </a:p>
        </p:txBody>
      </p:sp>
      <p:sp>
        <p:nvSpPr>
          <p:cNvPr id="3" name="İçerik Yer Tutucusu 2">
            <a:extLst>
              <a:ext uri="{FF2B5EF4-FFF2-40B4-BE49-F238E27FC236}">
                <a16:creationId xmlns:a16="http://schemas.microsoft.com/office/drawing/2014/main" id="{9215FCF2-822A-4924-9E35-6F03EEDC3363}"/>
              </a:ext>
            </a:extLst>
          </p:cNvPr>
          <p:cNvSpPr>
            <a:spLocks noGrp="1"/>
          </p:cNvSpPr>
          <p:nvPr>
            <p:ph idx="1"/>
          </p:nvPr>
        </p:nvSpPr>
        <p:spPr>
          <a:xfrm>
            <a:off x="1188559" y="2466822"/>
            <a:ext cx="10656868" cy="4477871"/>
          </a:xfrm>
        </p:spPr>
        <p:txBody>
          <a:bodyPr>
            <a:normAutofit/>
          </a:bodyPr>
          <a:lstStyle/>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a:solidFill>
                  <a:srgbClr val="0000FF"/>
                </a:solidFill>
                <a:latin typeface="Consolas" panose="020B0609020204030204" pitchFamily="49" charset="0"/>
              </a:rPr>
              <a:t>Start</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a:t>
            </a:r>
            <a:r>
              <a:rPr lang="tr-TR" sz="1400" dirty="0">
                <a:solidFill>
                  <a:srgbClr val="000000"/>
                </a:solidFill>
                <a:latin typeface="Consolas" panose="020B0609020204030204" pitchFamily="49" charset="0"/>
              </a:rPr>
              <a:t> = </a:t>
            </a:r>
            <a:r>
              <a:rPr lang="tr-TR" sz="1400" dirty="0" err="1">
                <a:solidFill>
                  <a:srgbClr val="000000"/>
                </a:solidFill>
                <a:latin typeface="Consolas" panose="020B0609020204030204" pitchFamily="49" charset="0"/>
              </a:rPr>
              <a:t>gameObject.AddComponent</a:t>
            </a:r>
            <a:r>
              <a:rPr lang="tr-TR" sz="1400" dirty="0">
                <a:solidFill>
                  <a:srgbClr val="000000"/>
                </a:solidFill>
                <a:latin typeface="Consolas" panose="020B0609020204030204" pitchFamily="49" charset="0"/>
              </a:rPr>
              <a:t>&lt;</a:t>
            </a:r>
            <a:r>
              <a:rPr lang="tr-TR" sz="1400" dirty="0" err="1">
                <a:solidFill>
                  <a:srgbClr val="000000"/>
                </a:solidFill>
                <a:latin typeface="Consolas" panose="020B0609020204030204" pitchFamily="49" charset="0"/>
              </a:rPr>
              <a:t>GeriSayimSayaci</a:t>
            </a:r>
            <a:r>
              <a:rPr lang="tr-TR" sz="1400" dirty="0">
                <a:solidFill>
                  <a:srgbClr val="000000"/>
                </a:solidFill>
                <a:latin typeface="Consolas" panose="020B0609020204030204" pitchFamily="49" charset="0"/>
              </a:rPr>
              <a:t>&gt;();</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geriSayimSayaci.ToplamSure</a:t>
            </a:r>
            <a:r>
              <a:rPr lang="tr-TR" sz="1400" dirty="0">
                <a:solidFill>
                  <a:srgbClr val="000000"/>
                </a:solidFill>
                <a:latin typeface="Consolas" panose="020B0609020204030204" pitchFamily="49" charset="0"/>
              </a:rPr>
              <a:t> = 3;</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geriSayimSayaci.Calistir</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a:solidFill>
                  <a:srgbClr val="0000FF"/>
                </a:solidFill>
                <a:latin typeface="Consolas" panose="020B0609020204030204" pitchFamily="49" charset="0"/>
              </a:rPr>
              <a:t>Update</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a:t>
            </a:r>
            <a:r>
              <a:rPr lang="tr-TR" sz="1400" dirty="0" err="1">
                <a:solidFill>
                  <a:srgbClr val="000000"/>
                </a:solidFill>
                <a:latin typeface="Consolas" panose="020B0609020204030204" pitchFamily="49" charset="0"/>
              </a:rPr>
              <a:t>geriSayimSayaci.Bitti</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geriSayimSayaci.Calistir</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endParaRPr lang="tr-TR" sz="1050" dirty="0">
              <a:solidFill>
                <a:srgbClr val="000000"/>
              </a:solidFill>
            </a:endParaRPr>
          </a:p>
        </p:txBody>
      </p:sp>
    </p:spTree>
    <p:extLst>
      <p:ext uri="{BB962C8B-B14F-4D97-AF65-F5344CB8AC3E}">
        <p14:creationId xmlns:p14="http://schemas.microsoft.com/office/powerpoint/2010/main" val="1102765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9D56E1AA-7E49-4F30-AEA0-88E163EC95C5}"/>
              </a:ext>
            </a:extLst>
          </p:cNvPr>
          <p:cNvSpPr>
            <a:spLocks noGrp="1"/>
          </p:cNvSpPr>
          <p:nvPr>
            <p:ph type="title"/>
          </p:nvPr>
        </p:nvSpPr>
        <p:spPr>
          <a:xfrm>
            <a:off x="640079" y="2053641"/>
            <a:ext cx="3669161" cy="2760098"/>
          </a:xfrm>
        </p:spPr>
        <p:txBody>
          <a:bodyPr>
            <a:normAutofit/>
          </a:bodyPr>
          <a:lstStyle/>
          <a:p>
            <a:r>
              <a:rPr lang="tr-TR" sz="3700" dirty="0" err="1">
                <a:solidFill>
                  <a:srgbClr val="FFFFFF"/>
                </a:solidFill>
              </a:rPr>
              <a:t>Instantiate</a:t>
            </a:r>
            <a:r>
              <a:rPr lang="tr-TR" sz="3700" dirty="0">
                <a:solidFill>
                  <a:srgbClr val="FFFFFF"/>
                </a:solidFill>
              </a:rPr>
              <a:t> (Örneklendirmek)</a:t>
            </a:r>
          </a:p>
        </p:txBody>
      </p:sp>
      <p:sp>
        <p:nvSpPr>
          <p:cNvPr id="3" name="İçerik Yer Tutucusu 2">
            <a:extLst>
              <a:ext uri="{FF2B5EF4-FFF2-40B4-BE49-F238E27FC236}">
                <a16:creationId xmlns:a16="http://schemas.microsoft.com/office/drawing/2014/main" id="{15E960EC-7096-44B3-BAE4-245FA9D05563}"/>
              </a:ext>
            </a:extLst>
          </p:cNvPr>
          <p:cNvSpPr>
            <a:spLocks noGrp="1"/>
          </p:cNvSpPr>
          <p:nvPr>
            <p:ph idx="1"/>
          </p:nvPr>
        </p:nvSpPr>
        <p:spPr>
          <a:xfrm>
            <a:off x="5472953" y="801866"/>
            <a:ext cx="5923705" cy="5230634"/>
          </a:xfrm>
        </p:spPr>
        <p:txBody>
          <a:bodyPr anchor="ctr">
            <a:normAutofit/>
          </a:bodyPr>
          <a:lstStyle/>
          <a:p>
            <a:r>
              <a:rPr lang="tr-TR" sz="2400" dirty="0" err="1">
                <a:solidFill>
                  <a:srgbClr val="000000"/>
                </a:solidFill>
              </a:rPr>
              <a:t>Instantiate</a:t>
            </a:r>
            <a:r>
              <a:rPr lang="tr-TR" sz="2400" dirty="0">
                <a:solidFill>
                  <a:srgbClr val="000000"/>
                </a:solidFill>
              </a:rPr>
              <a:t>: Örnek çıkarmak, örnek oluşturmak</a:t>
            </a:r>
          </a:p>
          <a:p>
            <a:pPr marL="0" indent="0">
              <a:buNone/>
            </a:pPr>
            <a:r>
              <a:rPr lang="tr-TR" sz="2400" dirty="0" err="1">
                <a:solidFill>
                  <a:srgbClr val="0000FF"/>
                </a:solidFill>
                <a:latin typeface="Consolas" panose="020B0609020204030204" pitchFamily="49" charset="0"/>
              </a:rPr>
              <a:t>void</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SpawnAsteroid</a:t>
            </a:r>
            <a:r>
              <a:rPr lang="tr-TR" sz="2400" dirty="0">
                <a:solidFill>
                  <a:srgbClr val="000000"/>
                </a:solidFill>
                <a:latin typeface="Consolas" panose="020B0609020204030204" pitchFamily="49" charset="0"/>
              </a:rPr>
              <a:t>()</a:t>
            </a:r>
          </a:p>
          <a:p>
            <a:pPr marL="0" indent="0">
              <a:buNone/>
            </a:pPr>
            <a:r>
              <a:rPr lang="tr-TR" sz="2400" dirty="0">
                <a:solidFill>
                  <a:srgbClr val="000000"/>
                </a:solidFill>
                <a:latin typeface="Consolas" panose="020B0609020204030204" pitchFamily="49" charset="0"/>
              </a:rPr>
              <a:t>{</a:t>
            </a:r>
          </a:p>
          <a:p>
            <a:pPr marL="0" indent="0">
              <a:buNone/>
            </a:pPr>
            <a:r>
              <a:rPr lang="tr-TR" sz="2400" dirty="0">
                <a:solidFill>
                  <a:srgbClr val="000000"/>
                </a:solidFill>
                <a:latin typeface="Consolas" panose="020B0609020204030204" pitchFamily="49" charset="0"/>
              </a:rPr>
              <a:t>      </a:t>
            </a:r>
            <a:r>
              <a:rPr lang="tr-TR" sz="2400" dirty="0">
                <a:solidFill>
                  <a:srgbClr val="008000"/>
                </a:solidFill>
                <a:latin typeface="Consolas" panose="020B0609020204030204" pitchFamily="49" charset="0"/>
              </a:rPr>
              <a:t>//Oyun objesini ekrana basan fonksiyon</a:t>
            </a:r>
            <a:endParaRPr lang="tr-TR" sz="2400" dirty="0">
              <a:solidFill>
                <a:srgbClr val="000000"/>
              </a:solidFill>
              <a:latin typeface="Consolas" panose="020B0609020204030204" pitchFamily="49" charset="0"/>
            </a:endParaRPr>
          </a:p>
          <a:p>
            <a:pPr marL="0" indent="0">
              <a:buNone/>
            </a:pP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Instantiate</a:t>
            </a:r>
            <a:r>
              <a:rPr lang="tr-TR" sz="2400" dirty="0">
                <a:solidFill>
                  <a:srgbClr val="000000"/>
                </a:solidFill>
                <a:latin typeface="Consolas" panose="020B0609020204030204" pitchFamily="49" charset="0"/>
              </a:rPr>
              <a:t>(</a:t>
            </a:r>
            <a:r>
              <a:rPr lang="tr-TR" sz="2400" dirty="0" err="1">
                <a:solidFill>
                  <a:srgbClr val="000000"/>
                </a:solidFill>
                <a:latin typeface="Consolas" panose="020B0609020204030204" pitchFamily="49" charset="0"/>
              </a:rPr>
              <a:t>astreoidPrefab</a:t>
            </a:r>
            <a:r>
              <a:rPr lang="tr-TR" sz="2400" dirty="0">
                <a:solidFill>
                  <a:srgbClr val="000000"/>
                </a:solidFill>
                <a:latin typeface="Consolas" panose="020B0609020204030204" pitchFamily="49" charset="0"/>
              </a:rPr>
              <a:t>);</a:t>
            </a:r>
          </a:p>
          <a:p>
            <a:pPr marL="0" indent="0">
              <a:buNone/>
            </a:pPr>
            <a:r>
              <a:rPr lang="tr-TR" sz="2400" dirty="0">
                <a:solidFill>
                  <a:srgbClr val="000000"/>
                </a:solidFill>
                <a:latin typeface="Consolas" panose="020B0609020204030204" pitchFamily="49" charset="0"/>
              </a:rPr>
              <a:t>}</a:t>
            </a:r>
            <a:endParaRPr lang="tr-TR" sz="2400" dirty="0">
              <a:solidFill>
                <a:srgbClr val="000000"/>
              </a:solidFill>
            </a:endParaRPr>
          </a:p>
        </p:txBody>
      </p:sp>
    </p:spTree>
    <p:extLst>
      <p:ext uri="{BB962C8B-B14F-4D97-AF65-F5344CB8AC3E}">
        <p14:creationId xmlns:p14="http://schemas.microsoft.com/office/powerpoint/2010/main" val="80618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5DFCD0E-9657-47D2-BF64-A49588368B5E}"/>
              </a:ext>
            </a:extLst>
          </p:cNvPr>
          <p:cNvSpPr>
            <a:spLocks noGrp="1"/>
          </p:cNvSpPr>
          <p:nvPr>
            <p:ph type="title"/>
          </p:nvPr>
        </p:nvSpPr>
        <p:spPr>
          <a:xfrm>
            <a:off x="838200" y="963877"/>
            <a:ext cx="3494362" cy="4930246"/>
          </a:xfrm>
        </p:spPr>
        <p:txBody>
          <a:bodyPr>
            <a:normAutofit/>
          </a:bodyPr>
          <a:lstStyle/>
          <a:p>
            <a:pPr algn="r"/>
            <a:r>
              <a:rPr lang="tr-TR" sz="3700">
                <a:solidFill>
                  <a:schemeClr val="accent1"/>
                </a:solidFill>
              </a:rPr>
              <a:t>SpawnAsteroid() Fonksiyonu Update Fonksiyonu İçerisinde Çağrılması</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F8A921E1-0FC1-4B56-ADCB-C39F16DC6CF3}"/>
              </a:ext>
            </a:extLst>
          </p:cNvPr>
          <p:cNvSpPr>
            <a:spLocks noGrp="1"/>
          </p:cNvSpPr>
          <p:nvPr>
            <p:ph idx="1"/>
          </p:nvPr>
        </p:nvSpPr>
        <p:spPr>
          <a:xfrm>
            <a:off x="4976031" y="320040"/>
            <a:ext cx="7215963" cy="6537960"/>
          </a:xfrm>
        </p:spPr>
        <p:txBody>
          <a:bodyPr anchor="ctr">
            <a:normAutofit/>
          </a:bodyPr>
          <a:lstStyle/>
          <a:p>
            <a:r>
              <a:rPr lang="tr-TR" sz="2400" dirty="0"/>
              <a:t>Objemizin belirli bir süre geçtikten sonra ekrana basılmasını istiyorsak aşağıdaki işlemler uygulanabilir.</a:t>
            </a:r>
          </a:p>
          <a:p>
            <a:pPr lvl="1"/>
            <a:r>
              <a:rPr lang="tr-TR" sz="1800" dirty="0"/>
              <a:t>Update fonksiyonunun içerisinde </a:t>
            </a:r>
            <a:r>
              <a:rPr lang="tr-TR" sz="1800" dirty="0" err="1"/>
              <a:t>geriSayimSayaci</a:t>
            </a:r>
            <a:r>
              <a:rPr lang="tr-TR" sz="1800" dirty="0"/>
              <a:t> örneğindeki (nesnesindeki) Bitti </a:t>
            </a:r>
            <a:r>
              <a:rPr lang="tr-TR" sz="1800" dirty="0" err="1"/>
              <a:t>boolean</a:t>
            </a:r>
            <a:r>
              <a:rPr lang="tr-TR" sz="1800" dirty="0"/>
              <a:t> değerini kontrol eden </a:t>
            </a:r>
            <a:r>
              <a:rPr lang="tr-TR" sz="1800" dirty="0" err="1"/>
              <a:t>if</a:t>
            </a:r>
            <a:r>
              <a:rPr lang="tr-TR" sz="1800" dirty="0"/>
              <a:t> koşulu yazılır.</a:t>
            </a:r>
          </a:p>
          <a:p>
            <a:pPr lvl="1"/>
            <a:r>
              <a:rPr lang="tr-TR" sz="1800" dirty="0"/>
              <a:t>Bu koşul içerisinde </a:t>
            </a:r>
            <a:r>
              <a:rPr lang="tr-TR" sz="1800" dirty="0" err="1"/>
              <a:t>Instantiate</a:t>
            </a:r>
            <a:r>
              <a:rPr lang="tr-TR" sz="1800" dirty="0"/>
              <a:t> ile örnek oluşturan </a:t>
            </a:r>
            <a:r>
              <a:rPr lang="tr-TR" sz="1800" dirty="0" err="1"/>
              <a:t>SpawnAsteroid</a:t>
            </a:r>
            <a:r>
              <a:rPr lang="tr-TR" sz="1800" dirty="0"/>
              <a:t> fonksiyonu çağrılır.</a:t>
            </a:r>
            <a:endParaRPr lang="tr-TR" sz="1600" dirty="0"/>
          </a:p>
          <a:p>
            <a:pPr marL="0" lvl="0" indent="0">
              <a:buNone/>
            </a:pPr>
            <a:r>
              <a:rPr lang="tr-TR" sz="1800" dirty="0" err="1">
                <a:solidFill>
                  <a:srgbClr val="0000FF"/>
                </a:solidFill>
                <a:latin typeface="Consolas" panose="020B0609020204030204" pitchFamily="49" charset="0"/>
              </a:rPr>
              <a:t>void</a:t>
            </a:r>
            <a:r>
              <a:rPr lang="tr-TR" sz="1800" dirty="0">
                <a:solidFill>
                  <a:srgbClr val="000000"/>
                </a:solidFill>
                <a:latin typeface="Consolas" panose="020B0609020204030204" pitchFamily="49" charset="0"/>
              </a:rPr>
              <a:t> </a:t>
            </a:r>
            <a:r>
              <a:rPr lang="tr-TR" sz="1800" dirty="0">
                <a:solidFill>
                  <a:srgbClr val="0000FF"/>
                </a:solidFill>
                <a:latin typeface="Consolas" panose="020B0609020204030204" pitchFamily="49" charset="0"/>
              </a:rPr>
              <a:t>Update</a:t>
            </a:r>
            <a:r>
              <a:rPr lang="tr-TR" sz="1800" dirty="0">
                <a:solidFill>
                  <a:srgbClr val="000000"/>
                </a:solidFill>
                <a:latin typeface="Consolas" panose="020B0609020204030204" pitchFamily="49" charset="0"/>
              </a:rPr>
              <a:t>()</a:t>
            </a:r>
          </a:p>
          <a:p>
            <a:pPr marL="0" lvl="0" indent="0">
              <a:buNone/>
            </a:pPr>
            <a:r>
              <a:rPr lang="tr-TR" sz="1800" dirty="0">
                <a:solidFill>
                  <a:srgbClr val="000000"/>
                </a:solidFill>
                <a:latin typeface="Consolas" panose="020B0609020204030204" pitchFamily="49" charset="0"/>
              </a:rPr>
              <a:t>    {</a:t>
            </a:r>
          </a:p>
          <a:p>
            <a:pPr marL="0" lvl="0" indent="0">
              <a:buNone/>
            </a:pPr>
            <a:r>
              <a:rPr lang="tr-TR" sz="1800" dirty="0">
                <a:solidFill>
                  <a:srgbClr val="000000"/>
                </a:solidFill>
                <a:latin typeface="Consolas" panose="020B0609020204030204" pitchFamily="49" charset="0"/>
              </a:rPr>
              <a:t>        </a:t>
            </a:r>
            <a:r>
              <a:rPr lang="tr-TR" sz="1800" dirty="0" err="1">
                <a:solidFill>
                  <a:srgbClr val="0000FF"/>
                </a:solidFill>
                <a:latin typeface="Consolas" panose="020B0609020204030204" pitchFamily="49" charset="0"/>
              </a:rPr>
              <a:t>if</a:t>
            </a:r>
            <a:r>
              <a:rPr lang="tr-TR" sz="1800" dirty="0">
                <a:solidFill>
                  <a:srgbClr val="000000"/>
                </a:solidFill>
                <a:latin typeface="Consolas" panose="020B0609020204030204" pitchFamily="49" charset="0"/>
              </a:rPr>
              <a:t>(</a:t>
            </a:r>
            <a:r>
              <a:rPr lang="tr-TR" sz="1800" dirty="0" err="1">
                <a:solidFill>
                  <a:srgbClr val="000000"/>
                </a:solidFill>
                <a:latin typeface="Consolas" panose="020B0609020204030204" pitchFamily="49" charset="0"/>
              </a:rPr>
              <a:t>geriSayimSayaci.Bitti</a:t>
            </a:r>
            <a:r>
              <a:rPr lang="tr-TR" sz="1800" dirty="0">
                <a:solidFill>
                  <a:srgbClr val="000000"/>
                </a:solidFill>
                <a:latin typeface="Consolas" panose="020B0609020204030204" pitchFamily="49" charset="0"/>
              </a:rPr>
              <a:t>)</a:t>
            </a:r>
          </a:p>
          <a:p>
            <a:pPr marL="0" lvl="0" indent="0">
              <a:buNone/>
            </a:pPr>
            <a:r>
              <a:rPr lang="tr-TR" sz="1800" dirty="0">
                <a:solidFill>
                  <a:srgbClr val="000000"/>
                </a:solidFill>
                <a:latin typeface="Consolas" panose="020B0609020204030204" pitchFamily="49" charset="0"/>
              </a:rPr>
              <a:t>        {</a:t>
            </a:r>
          </a:p>
          <a:p>
            <a:pPr marL="0" lvl="0" indent="0">
              <a:buNone/>
            </a:pPr>
            <a:r>
              <a:rPr lang="tr-TR" sz="1800" dirty="0">
                <a:solidFill>
                  <a:srgbClr val="000000"/>
                </a:solidFill>
                <a:latin typeface="Consolas" panose="020B0609020204030204" pitchFamily="49" charset="0"/>
              </a:rPr>
              <a:t>            </a:t>
            </a:r>
            <a:r>
              <a:rPr lang="tr-TR" sz="1800" dirty="0">
                <a:solidFill>
                  <a:srgbClr val="008000"/>
                </a:solidFill>
                <a:latin typeface="Consolas" panose="020B0609020204030204" pitchFamily="49" charset="0"/>
              </a:rPr>
              <a:t>//Belirlediğimiz süre geçtikten sonra Bitti </a:t>
            </a:r>
            <a:r>
              <a:rPr lang="tr-TR" sz="1800" dirty="0" err="1">
                <a:solidFill>
                  <a:srgbClr val="008000"/>
                </a:solidFill>
                <a:latin typeface="Consolas" panose="020B0609020204030204" pitchFamily="49" charset="0"/>
              </a:rPr>
              <a:t>bool</a:t>
            </a:r>
            <a:r>
              <a:rPr lang="tr-TR" sz="1800" dirty="0">
                <a:solidFill>
                  <a:srgbClr val="008000"/>
                </a:solidFill>
                <a:latin typeface="Consolas" panose="020B0609020204030204" pitchFamily="49" charset="0"/>
              </a:rPr>
              <a:t> değeri True değer döndürür ve bir oyun objesi ekrana basılır</a:t>
            </a:r>
            <a:endParaRPr lang="tr-TR" sz="1800" dirty="0">
              <a:solidFill>
                <a:srgbClr val="000000"/>
              </a:solidFill>
              <a:latin typeface="Consolas" panose="020B0609020204030204" pitchFamily="49" charset="0"/>
            </a:endParaRPr>
          </a:p>
          <a:p>
            <a:pPr marL="0" lvl="0" indent="0">
              <a:buNone/>
            </a:pP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SpawnAsteroid</a:t>
            </a:r>
            <a:r>
              <a:rPr lang="tr-TR" sz="1800" dirty="0">
                <a:solidFill>
                  <a:srgbClr val="000000"/>
                </a:solidFill>
                <a:latin typeface="Consolas" panose="020B0609020204030204" pitchFamily="49" charset="0"/>
              </a:rPr>
              <a:t>();</a:t>
            </a:r>
          </a:p>
          <a:p>
            <a:pPr marL="0" lvl="0" indent="0">
              <a:buNone/>
            </a:pPr>
            <a:r>
              <a:rPr lang="tr-TR" sz="1800" dirty="0">
                <a:solidFill>
                  <a:srgbClr val="000000"/>
                </a:solidFill>
                <a:latin typeface="Consolas" panose="020B0609020204030204" pitchFamily="49" charset="0"/>
              </a:rPr>
              <a:t> 	    </a:t>
            </a:r>
            <a:r>
              <a:rPr lang="tr-TR" sz="1800" dirty="0">
                <a:solidFill>
                  <a:srgbClr val="008000"/>
                </a:solidFill>
                <a:latin typeface="Consolas" panose="020B0609020204030204" pitchFamily="49" charset="0"/>
              </a:rPr>
              <a:t>//</a:t>
            </a:r>
            <a:r>
              <a:rPr lang="tr-TR" sz="1800" dirty="0" err="1">
                <a:solidFill>
                  <a:srgbClr val="008000"/>
                </a:solidFill>
                <a:latin typeface="Consolas" panose="020B0609020204030204" pitchFamily="49" charset="0"/>
              </a:rPr>
              <a:t>Spawn</a:t>
            </a:r>
            <a:r>
              <a:rPr lang="tr-TR" sz="1800" dirty="0">
                <a:solidFill>
                  <a:srgbClr val="008000"/>
                </a:solidFill>
                <a:latin typeface="Consolas" panose="020B0609020204030204" pitchFamily="49" charset="0"/>
              </a:rPr>
              <a:t> Game Object (Oyun objesini var etme işlemi uyguladık)</a:t>
            </a:r>
            <a:endParaRPr lang="tr-TR" sz="1800" dirty="0">
              <a:solidFill>
                <a:srgbClr val="000000"/>
              </a:solidFill>
              <a:latin typeface="Consolas" panose="020B0609020204030204" pitchFamily="49" charset="0"/>
            </a:endParaRPr>
          </a:p>
          <a:p>
            <a:pPr marL="0" lvl="0" indent="0">
              <a:buNone/>
            </a:pP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geriSayimSayaci.Calistir</a:t>
            </a:r>
            <a:r>
              <a:rPr lang="tr-TR" sz="1800" dirty="0">
                <a:solidFill>
                  <a:srgbClr val="000000"/>
                </a:solidFill>
                <a:latin typeface="Consolas" panose="020B0609020204030204" pitchFamily="49" charset="0"/>
              </a:rPr>
              <a:t>();</a:t>
            </a:r>
          </a:p>
          <a:p>
            <a:pPr marL="0" lvl="0" indent="0">
              <a:buNone/>
            </a:pPr>
            <a:r>
              <a:rPr lang="tr-TR" sz="1800" dirty="0">
                <a:solidFill>
                  <a:srgbClr val="000000"/>
                </a:solidFill>
                <a:latin typeface="Consolas" panose="020B0609020204030204" pitchFamily="49" charset="0"/>
              </a:rPr>
              <a:t>        }</a:t>
            </a:r>
          </a:p>
          <a:p>
            <a:pPr marL="0" lvl="0" indent="0">
              <a:buNone/>
            </a:pPr>
            <a:r>
              <a:rPr lang="tr-TR" sz="1800" dirty="0">
                <a:solidFill>
                  <a:srgbClr val="000000"/>
                </a:solidFill>
                <a:latin typeface="Consolas" panose="020B0609020204030204" pitchFamily="49" charset="0"/>
              </a:rPr>
              <a:t>    }</a:t>
            </a:r>
            <a:endParaRPr lang="tr-TR" sz="1800" dirty="0">
              <a:solidFill>
                <a:prstClr val="black"/>
              </a:solidFill>
            </a:endParaRPr>
          </a:p>
        </p:txBody>
      </p:sp>
    </p:spTree>
    <p:extLst>
      <p:ext uri="{BB962C8B-B14F-4D97-AF65-F5344CB8AC3E}">
        <p14:creationId xmlns:p14="http://schemas.microsoft.com/office/powerpoint/2010/main" val="258302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descr="ekran görüntüsü, ekran, siyah, bilgisayar içeren bir resim&#10;&#10;Açıklama otomatik olarak oluşturuldu">
            <a:extLst>
              <a:ext uri="{FF2B5EF4-FFF2-40B4-BE49-F238E27FC236}">
                <a16:creationId xmlns:a16="http://schemas.microsoft.com/office/drawing/2014/main" id="{CE6C8FBF-E322-4279-B593-4B7E3D3944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890" b="1"/>
          <a:stretch/>
        </p:blipFill>
        <p:spPr>
          <a:xfrm>
            <a:off x="20" y="10"/>
            <a:ext cx="12191980" cy="6857990"/>
          </a:xfrm>
          <a:prstGeom prst="rect">
            <a:avLst/>
          </a:prstGeom>
        </p:spPr>
      </p:pic>
    </p:spTree>
    <p:extLst>
      <p:ext uri="{BB962C8B-B14F-4D97-AF65-F5344CB8AC3E}">
        <p14:creationId xmlns:p14="http://schemas.microsoft.com/office/powerpoint/2010/main" val="196285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descr="ekran görüntüsü, bilgisayar içeren bir resim&#10;&#10;Açıklama otomatik olarak oluşturuldu">
            <a:extLst>
              <a:ext uri="{FF2B5EF4-FFF2-40B4-BE49-F238E27FC236}">
                <a16:creationId xmlns:a16="http://schemas.microsoft.com/office/drawing/2014/main" id="{3A1F0A5D-6DFF-480F-941D-4D523F73C4A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 b="38617"/>
          <a:stretch/>
        </p:blipFill>
        <p:spPr>
          <a:xfrm>
            <a:off x="5101771" y="10"/>
            <a:ext cx="7094361" cy="6857989"/>
          </a:xfrm>
          <a:prstGeom prst="rect">
            <a:avLst/>
          </a:prstGeom>
        </p:spPr>
      </p:pic>
      <p:sp>
        <p:nvSpPr>
          <p:cNvPr id="10" name="Rectangle 9">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9CA9069D-B9E1-48ED-85A8-47669C113212}"/>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tr-TR" sz="6000" dirty="0" err="1">
                <a:solidFill>
                  <a:srgbClr val="FFFFFF"/>
                </a:solidFill>
              </a:rPr>
              <a:t>astreoid</a:t>
            </a:r>
            <a:endParaRPr lang="en-US" sz="6000" dirty="0">
              <a:solidFill>
                <a:srgbClr val="FFFFFF"/>
              </a:solidFill>
            </a:endParaRPr>
          </a:p>
        </p:txBody>
      </p:sp>
      <p:sp>
        <p:nvSpPr>
          <p:cNvPr id="14" name="Oval 13">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282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4" name="explosionasset" descr="ekran görüntüsü içeren bir resim&#10;&#10;Açıklama otomatik olarak oluşturuldu">
            <a:hlinkClick r:id="" action="ppaction://media"/>
            <a:extLst>
              <a:ext uri="{FF2B5EF4-FFF2-40B4-BE49-F238E27FC236}">
                <a16:creationId xmlns:a16="http://schemas.microsoft.com/office/drawing/2014/main" id="{A433DB08-C8CB-4C58-90AB-B3300D3E8D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1949" y="320040"/>
            <a:ext cx="8085053" cy="4305291"/>
          </a:xfrm>
          <a:prstGeom prst="rect">
            <a:avLst/>
          </a:prstGeom>
        </p:spPr>
      </p:pic>
      <p:sp>
        <p:nvSpPr>
          <p:cNvPr id="31" name="Rectangle 30">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2476E728-8DA6-4CFC-BCB0-8D44D52E7E03}"/>
              </a:ext>
            </a:extLst>
          </p:cNvPr>
          <p:cNvSpPr>
            <a:spLocks noGrp="1"/>
          </p:cNvSpPr>
          <p:nvPr>
            <p:ph type="title"/>
          </p:nvPr>
        </p:nvSpPr>
        <p:spPr>
          <a:xfrm>
            <a:off x="841248" y="5010912"/>
            <a:ext cx="2889504" cy="1344168"/>
          </a:xfrm>
        </p:spPr>
        <p:txBody>
          <a:bodyPr vert="horz" lIns="91440" tIns="45720" rIns="91440" bIns="45720" rtlCol="0" anchor="ctr">
            <a:normAutofit fontScale="90000"/>
          </a:bodyPr>
          <a:lstStyle/>
          <a:p>
            <a:r>
              <a:rPr lang="en-US" sz="2200" kern="1200" dirty="0">
                <a:solidFill>
                  <a:schemeClr val="bg1"/>
                </a:solidFill>
                <a:latin typeface="+mj-lt"/>
                <a:ea typeface="+mj-ea"/>
                <a:cs typeface="+mj-cs"/>
              </a:rPr>
              <a:t>Asset Store </a:t>
            </a:r>
            <a:r>
              <a:rPr lang="tr-TR" sz="2200" kern="1200" dirty="0">
                <a:solidFill>
                  <a:schemeClr val="bg1"/>
                </a:solidFill>
                <a:latin typeface="+mj-lt"/>
                <a:ea typeface="+mj-ea"/>
                <a:cs typeface="+mj-cs"/>
              </a:rPr>
              <a:t>üzerinden indirdiğimiz</a:t>
            </a:r>
            <a:br>
              <a:rPr lang="tr-TR" sz="2200" kern="1200" dirty="0">
                <a:solidFill>
                  <a:schemeClr val="bg1"/>
                </a:solidFill>
                <a:latin typeface="+mj-lt"/>
                <a:ea typeface="+mj-ea"/>
                <a:cs typeface="+mj-cs"/>
              </a:rPr>
            </a:br>
            <a:r>
              <a:rPr lang="en-US" sz="2200" kern="1200" dirty="0">
                <a:solidFill>
                  <a:schemeClr val="bg1"/>
                </a:solidFill>
                <a:latin typeface="+mj-lt"/>
                <a:ea typeface="+mj-ea"/>
                <a:cs typeface="+mj-cs"/>
              </a:rPr>
              <a:t>Explosion</a:t>
            </a:r>
            <a:r>
              <a:rPr lang="tr-TR" sz="2200" kern="1200" dirty="0">
                <a:solidFill>
                  <a:schemeClr val="bg1"/>
                </a:solidFill>
                <a:latin typeface="+mj-lt"/>
                <a:ea typeface="+mj-ea"/>
                <a:cs typeface="+mj-cs"/>
              </a:rPr>
              <a:t> (Patlama)</a:t>
            </a:r>
            <a:r>
              <a:rPr lang="en-US" sz="2200" kern="1200" dirty="0">
                <a:solidFill>
                  <a:schemeClr val="bg1"/>
                </a:solidFill>
                <a:latin typeface="+mj-lt"/>
                <a:ea typeface="+mj-ea"/>
                <a:cs typeface="+mj-cs"/>
              </a:rPr>
              <a:t> </a:t>
            </a:r>
            <a:r>
              <a:rPr lang="tr-TR" sz="2200" kern="1200" dirty="0">
                <a:solidFill>
                  <a:schemeClr val="bg1"/>
                </a:solidFill>
                <a:latin typeface="+mj-lt"/>
                <a:ea typeface="+mj-ea"/>
                <a:cs typeface="+mj-cs"/>
              </a:rPr>
              <a:t>efektini p</a:t>
            </a:r>
            <a:r>
              <a:rPr lang="en-US" sz="2200" kern="1200" dirty="0" err="1">
                <a:solidFill>
                  <a:schemeClr val="bg1"/>
                </a:solidFill>
                <a:latin typeface="+mj-lt"/>
                <a:ea typeface="+mj-ea"/>
                <a:cs typeface="+mj-cs"/>
              </a:rPr>
              <a:t>roje</a:t>
            </a:r>
            <a:r>
              <a:rPr lang="tr-TR" sz="2200" kern="1200" dirty="0" err="1">
                <a:solidFill>
                  <a:schemeClr val="bg1"/>
                </a:solidFill>
                <a:latin typeface="+mj-lt"/>
                <a:ea typeface="+mj-ea"/>
                <a:cs typeface="+mj-cs"/>
              </a:rPr>
              <a:t>mize</a:t>
            </a:r>
            <a:r>
              <a:rPr lang="en-US" sz="2200" kern="1200" dirty="0">
                <a:solidFill>
                  <a:schemeClr val="bg1"/>
                </a:solidFill>
                <a:latin typeface="+mj-lt"/>
                <a:ea typeface="+mj-ea"/>
                <a:cs typeface="+mj-cs"/>
              </a:rPr>
              <a:t> </a:t>
            </a:r>
            <a:r>
              <a:rPr lang="tr-TR" sz="2200" dirty="0">
                <a:solidFill>
                  <a:schemeClr val="bg1"/>
                </a:solidFill>
              </a:rPr>
              <a:t>d</a:t>
            </a:r>
            <a:r>
              <a:rPr lang="en-US" sz="2200" kern="1200" dirty="0" err="1">
                <a:solidFill>
                  <a:schemeClr val="bg1"/>
                </a:solidFill>
                <a:latin typeface="+mj-lt"/>
                <a:ea typeface="+mj-ea"/>
                <a:cs typeface="+mj-cs"/>
              </a:rPr>
              <a:t>ahil</a:t>
            </a:r>
            <a:r>
              <a:rPr lang="en-US" sz="2200" kern="1200" dirty="0">
                <a:solidFill>
                  <a:schemeClr val="bg1"/>
                </a:solidFill>
                <a:latin typeface="+mj-lt"/>
                <a:ea typeface="+mj-ea"/>
                <a:cs typeface="+mj-cs"/>
              </a:rPr>
              <a:t> </a:t>
            </a:r>
            <a:r>
              <a:rPr lang="tr-TR" sz="2200" kern="1200" dirty="0">
                <a:solidFill>
                  <a:schemeClr val="bg1"/>
                </a:solidFill>
                <a:latin typeface="+mj-lt"/>
                <a:ea typeface="+mj-ea"/>
                <a:cs typeface="+mj-cs"/>
              </a:rPr>
              <a:t>edelim</a:t>
            </a:r>
            <a:endParaRPr lang="en-US" sz="2200" kern="1200" dirty="0">
              <a:solidFill>
                <a:schemeClr val="bg1"/>
              </a:solidFill>
              <a:latin typeface="+mj-lt"/>
              <a:ea typeface="+mj-ea"/>
              <a:cs typeface="+mj-cs"/>
            </a:endParaRPr>
          </a:p>
        </p:txBody>
      </p:sp>
      <p:cxnSp>
        <p:nvCxnSpPr>
          <p:cNvPr id="37" name="Straight Connector 32">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FAF04678-FA77-4BDD-A3A9-D723A30B1984}"/>
              </a:ext>
            </a:extLst>
          </p:cNvPr>
          <p:cNvSpPr>
            <a:spLocks noGrp="1"/>
          </p:cNvSpPr>
          <p:nvPr>
            <p:ph idx="1"/>
          </p:nvPr>
        </p:nvSpPr>
        <p:spPr>
          <a:xfrm>
            <a:off x="4343406" y="4945372"/>
            <a:ext cx="7013442" cy="1409708"/>
          </a:xfrm>
        </p:spPr>
        <p:txBody>
          <a:bodyPr anchor="ctr">
            <a:normAutofit fontScale="85000" lnSpcReduction="10000"/>
          </a:bodyPr>
          <a:lstStyle/>
          <a:p>
            <a:r>
              <a:rPr lang="tr-TR" sz="1400" dirty="0">
                <a:solidFill>
                  <a:schemeClr val="bg1"/>
                </a:solidFill>
              </a:rPr>
              <a:t>Bunun için </a:t>
            </a:r>
            <a:r>
              <a:rPr lang="tr-TR" sz="1400" dirty="0" err="1">
                <a:solidFill>
                  <a:schemeClr val="bg1"/>
                </a:solidFill>
              </a:rPr>
              <a:t>Asset</a:t>
            </a:r>
            <a:r>
              <a:rPr lang="tr-TR" sz="1400" dirty="0">
                <a:solidFill>
                  <a:schemeClr val="bg1"/>
                </a:solidFill>
              </a:rPr>
              <a:t> </a:t>
            </a:r>
            <a:r>
              <a:rPr lang="tr-TR" sz="1400" dirty="0" err="1">
                <a:solidFill>
                  <a:schemeClr val="bg1"/>
                </a:solidFill>
              </a:rPr>
              <a:t>Store</a:t>
            </a:r>
            <a:r>
              <a:rPr lang="tr-TR" sz="1400" dirty="0">
                <a:solidFill>
                  <a:schemeClr val="bg1"/>
                </a:solidFill>
              </a:rPr>
              <a:t> açalım</a:t>
            </a:r>
          </a:p>
          <a:p>
            <a:r>
              <a:rPr lang="tr-TR" sz="1400" dirty="0" err="1">
                <a:solidFill>
                  <a:schemeClr val="bg1"/>
                </a:solidFill>
              </a:rPr>
              <a:t>Explosion</a:t>
            </a:r>
            <a:r>
              <a:rPr lang="tr-TR" sz="1400" dirty="0">
                <a:solidFill>
                  <a:schemeClr val="bg1"/>
                </a:solidFill>
              </a:rPr>
              <a:t> kelimesini aratalım</a:t>
            </a:r>
          </a:p>
          <a:p>
            <a:r>
              <a:rPr lang="tr-TR" sz="1400" dirty="0">
                <a:solidFill>
                  <a:schemeClr val="bg1"/>
                </a:solidFill>
              </a:rPr>
              <a:t>Arama seçeneklerini </a:t>
            </a:r>
            <a:r>
              <a:rPr lang="tr-TR" sz="1400" dirty="0" err="1">
                <a:solidFill>
                  <a:schemeClr val="bg1"/>
                </a:solidFill>
              </a:rPr>
              <a:t>Free</a:t>
            </a:r>
            <a:r>
              <a:rPr lang="tr-TR" sz="1400" dirty="0">
                <a:solidFill>
                  <a:schemeClr val="bg1"/>
                </a:solidFill>
              </a:rPr>
              <a:t> ve 2D olarak filtreleyelim</a:t>
            </a:r>
          </a:p>
          <a:p>
            <a:r>
              <a:rPr lang="tr-TR" sz="1400" dirty="0">
                <a:solidFill>
                  <a:schemeClr val="bg1"/>
                </a:solidFill>
              </a:rPr>
              <a:t>Çıkan </a:t>
            </a:r>
            <a:r>
              <a:rPr lang="tr-TR" sz="1400" dirty="0" err="1">
                <a:solidFill>
                  <a:schemeClr val="bg1"/>
                </a:solidFill>
              </a:rPr>
              <a:t>Asset’lerden</a:t>
            </a:r>
            <a:r>
              <a:rPr lang="tr-TR" sz="1400" dirty="0">
                <a:solidFill>
                  <a:schemeClr val="bg1"/>
                </a:solidFill>
              </a:rPr>
              <a:t> ilk </a:t>
            </a:r>
            <a:r>
              <a:rPr lang="tr-TR" sz="1400" dirty="0" err="1">
                <a:solidFill>
                  <a:schemeClr val="bg1"/>
                </a:solidFill>
              </a:rPr>
              <a:t>asset’i</a:t>
            </a:r>
            <a:r>
              <a:rPr lang="tr-TR" sz="1400" dirty="0">
                <a:solidFill>
                  <a:schemeClr val="bg1"/>
                </a:solidFill>
              </a:rPr>
              <a:t> indirip, projemize dahil edelim.</a:t>
            </a:r>
          </a:p>
          <a:p>
            <a:r>
              <a:rPr lang="tr-TR" sz="1300" dirty="0">
                <a:hlinkClick r:id="rId6"/>
              </a:rPr>
              <a:t>https://assetstore.unity.com/packages/2d/textures-materials/2d-flat-explosion-66932</a:t>
            </a:r>
            <a:r>
              <a:rPr lang="tr-TR" sz="1300" dirty="0"/>
              <a:t> </a:t>
            </a:r>
            <a:r>
              <a:rPr lang="tr-TR" sz="1300" dirty="0">
                <a:solidFill>
                  <a:schemeClr val="bg1"/>
                </a:solidFill>
              </a:rPr>
              <a:t>Erişim Tarihi: 19.04.2020 </a:t>
            </a:r>
            <a:endParaRPr lang="en-US" sz="1300" dirty="0">
              <a:solidFill>
                <a:schemeClr val="bg1"/>
              </a:solidFill>
            </a:endParaRPr>
          </a:p>
        </p:txBody>
      </p:sp>
      <p:sp>
        <p:nvSpPr>
          <p:cNvPr id="5" name="Dikdörtgen 4">
            <a:extLst>
              <a:ext uri="{FF2B5EF4-FFF2-40B4-BE49-F238E27FC236}">
                <a16:creationId xmlns:a16="http://schemas.microsoft.com/office/drawing/2014/main" id="{7C819C7F-D497-41D8-9692-45382993A3A5}"/>
              </a:ext>
            </a:extLst>
          </p:cNvPr>
          <p:cNvSpPr/>
          <p:nvPr/>
        </p:nvSpPr>
        <p:spPr>
          <a:xfrm>
            <a:off x="2702859" y="2075688"/>
            <a:ext cx="1357077" cy="14608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5030561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5F8FB9-93B9-4832-A062-85E1B6A5A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ekran, televizyon, oturma içeren bir resim&#10;&#10;Açıklama otomatik olarak oluşturuldu">
            <a:extLst>
              <a:ext uri="{FF2B5EF4-FFF2-40B4-BE49-F238E27FC236}">
                <a16:creationId xmlns:a16="http://schemas.microsoft.com/office/drawing/2014/main" id="{53CA0A73-ED7D-4756-B830-79E4B56FA40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1007" b="-1"/>
          <a:stretch/>
        </p:blipFill>
        <p:spPr>
          <a:xfrm>
            <a:off x="1669474" y="10"/>
            <a:ext cx="10522527" cy="6857990"/>
          </a:xfrm>
          <a:custGeom>
            <a:avLst/>
            <a:gdLst/>
            <a:ahLst/>
            <a:cxnLst/>
            <a:rect l="l" t="t" r="r" b="b"/>
            <a:pathLst>
              <a:path w="10522527" h="6858000">
                <a:moveTo>
                  <a:pt x="2882142" y="0"/>
                </a:moveTo>
                <a:lnTo>
                  <a:pt x="10522527" y="0"/>
                </a:lnTo>
                <a:lnTo>
                  <a:pt x="10522527" y="6858000"/>
                </a:lnTo>
                <a:lnTo>
                  <a:pt x="80697" y="6858000"/>
                </a:lnTo>
                <a:lnTo>
                  <a:pt x="37339" y="6516785"/>
                </a:lnTo>
                <a:cubicBezTo>
                  <a:pt x="12648" y="6273664"/>
                  <a:pt x="0" y="6026982"/>
                  <a:pt x="0" y="5777347"/>
                </a:cubicBezTo>
                <a:cubicBezTo>
                  <a:pt x="0" y="3530630"/>
                  <a:pt x="1024495" y="1523197"/>
                  <a:pt x="2631803" y="196728"/>
                </a:cubicBezTo>
                <a:close/>
              </a:path>
            </a:pathLst>
          </a:custGeom>
        </p:spPr>
      </p:pic>
      <p:sp>
        <p:nvSpPr>
          <p:cNvPr id="12" name="Arc 11">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1" name="Düz Ok Bağlayıcısı 10">
            <a:extLst>
              <a:ext uri="{FF2B5EF4-FFF2-40B4-BE49-F238E27FC236}">
                <a16:creationId xmlns:a16="http://schemas.microsoft.com/office/drawing/2014/main" id="{4C53E080-634B-4DF1-8DB1-A7763B3A3DCB}"/>
              </a:ext>
            </a:extLst>
          </p:cNvPr>
          <p:cNvCxnSpPr>
            <a:cxnSpLocks/>
          </p:cNvCxnSpPr>
          <p:nvPr/>
        </p:nvCxnSpPr>
        <p:spPr>
          <a:xfrm flipV="1">
            <a:off x="3550024" y="2944906"/>
            <a:ext cx="4007223" cy="2971801"/>
          </a:xfrm>
          <a:prstGeom prst="straightConnector1">
            <a:avLst/>
          </a:prstGeom>
          <a:ln w="38100" cap="flat" cmpd="sng" algn="ctr">
            <a:solidFill>
              <a:schemeClr val="accent2"/>
            </a:solidFill>
            <a:prstDash val="lgDash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Metin kutusu 8">
            <a:extLst>
              <a:ext uri="{FF2B5EF4-FFF2-40B4-BE49-F238E27FC236}">
                <a16:creationId xmlns:a16="http://schemas.microsoft.com/office/drawing/2014/main" id="{EF59C041-E958-4AA5-BC7D-8245B4C4F6EA}"/>
              </a:ext>
            </a:extLst>
          </p:cNvPr>
          <p:cNvSpPr txBox="1"/>
          <p:nvPr/>
        </p:nvSpPr>
        <p:spPr>
          <a:xfrm>
            <a:off x="202622" y="1069469"/>
            <a:ext cx="2671072" cy="1200329"/>
          </a:xfrm>
          <a:prstGeom prst="rect">
            <a:avLst/>
          </a:prstGeom>
          <a:noFill/>
        </p:spPr>
        <p:txBody>
          <a:bodyPr wrap="square" rtlCol="0">
            <a:spAutoFit/>
          </a:bodyPr>
          <a:lstStyle/>
          <a:p>
            <a:r>
              <a:rPr lang="tr-TR" sz="2400" dirty="0" err="1"/>
              <a:t>Explosion</a:t>
            </a:r>
            <a:r>
              <a:rPr lang="tr-TR" sz="2400" dirty="0"/>
              <a:t> </a:t>
            </a:r>
            <a:r>
              <a:rPr lang="tr-TR" sz="2400" dirty="0" err="1"/>
              <a:t>Prefabs</a:t>
            </a:r>
            <a:endParaRPr lang="tr-TR" sz="2400" dirty="0"/>
          </a:p>
          <a:p>
            <a:r>
              <a:rPr lang="tr-TR" sz="2400" dirty="0"/>
              <a:t>projemize ekleyip görüntüleyelim</a:t>
            </a:r>
          </a:p>
        </p:txBody>
      </p:sp>
    </p:spTree>
    <p:extLst>
      <p:ext uri="{BB962C8B-B14F-4D97-AF65-F5344CB8AC3E}">
        <p14:creationId xmlns:p14="http://schemas.microsoft.com/office/powerpoint/2010/main" val="70038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F1B271-5F57-4EC6-8104-BB7ABC6F6553}"/>
              </a:ext>
            </a:extLst>
          </p:cNvPr>
          <p:cNvSpPr>
            <a:spLocks noGrp="1"/>
          </p:cNvSpPr>
          <p:nvPr>
            <p:ph type="title"/>
          </p:nvPr>
        </p:nvSpPr>
        <p:spPr>
          <a:xfrm>
            <a:off x="801340" y="802955"/>
            <a:ext cx="4977976" cy="1454051"/>
          </a:xfrm>
        </p:spPr>
        <p:txBody>
          <a:bodyPr>
            <a:normAutofit/>
          </a:bodyPr>
          <a:lstStyle/>
          <a:p>
            <a:r>
              <a:rPr lang="tr-TR" dirty="0">
                <a:solidFill>
                  <a:srgbClr val="000000"/>
                </a:solidFill>
              </a:rPr>
              <a:t>Dinamik Obje Oluşturmak (</a:t>
            </a:r>
            <a:r>
              <a:rPr lang="tr-TR" dirty="0" err="1">
                <a:solidFill>
                  <a:srgbClr val="000000"/>
                </a:solidFill>
              </a:rPr>
              <a:t>Spawn</a:t>
            </a:r>
            <a:r>
              <a:rPr lang="tr-TR" dirty="0">
                <a:solidFill>
                  <a:srgbClr val="000000"/>
                </a:solidFill>
              </a:rPr>
              <a:t>)</a:t>
            </a:r>
          </a:p>
        </p:txBody>
      </p:sp>
      <p:sp>
        <p:nvSpPr>
          <p:cNvPr id="3" name="İçerik Yer Tutucusu 2">
            <a:extLst>
              <a:ext uri="{FF2B5EF4-FFF2-40B4-BE49-F238E27FC236}">
                <a16:creationId xmlns:a16="http://schemas.microsoft.com/office/drawing/2014/main" id="{3996848A-FA80-4D87-864F-FEC8C9889EBF}"/>
              </a:ext>
            </a:extLst>
          </p:cNvPr>
          <p:cNvSpPr>
            <a:spLocks noGrp="1"/>
          </p:cNvSpPr>
          <p:nvPr>
            <p:ph idx="1"/>
          </p:nvPr>
        </p:nvSpPr>
        <p:spPr>
          <a:xfrm>
            <a:off x="797809" y="2421682"/>
            <a:ext cx="4977578" cy="3639289"/>
          </a:xfrm>
        </p:spPr>
        <p:txBody>
          <a:bodyPr anchor="ctr">
            <a:normAutofit/>
          </a:bodyPr>
          <a:lstStyle/>
          <a:p>
            <a:r>
              <a:rPr lang="tr-TR" sz="2000" dirty="0">
                <a:solidFill>
                  <a:srgbClr val="000000"/>
                </a:solidFill>
              </a:rPr>
              <a:t>Oyun objelerinin dinamik olarak belirli bir duruma göre sahnede var olması işlemine oyun dünyasında </a:t>
            </a:r>
            <a:r>
              <a:rPr lang="tr-TR" sz="2000" dirty="0" err="1">
                <a:solidFill>
                  <a:srgbClr val="000000"/>
                </a:solidFill>
              </a:rPr>
              <a:t>spawn</a:t>
            </a:r>
            <a:r>
              <a:rPr lang="tr-TR" sz="2000" dirty="0">
                <a:solidFill>
                  <a:srgbClr val="000000"/>
                </a:solidFill>
              </a:rPr>
              <a:t> denir.</a:t>
            </a:r>
          </a:p>
          <a:p>
            <a:r>
              <a:rPr lang="tr-TR" sz="2000" dirty="0">
                <a:solidFill>
                  <a:srgbClr val="000000"/>
                </a:solidFill>
              </a:rPr>
              <a:t>Objelerini </a:t>
            </a:r>
            <a:r>
              <a:rPr lang="tr-TR" sz="2000" dirty="0" err="1">
                <a:solidFill>
                  <a:srgbClr val="000000"/>
                </a:solidFill>
              </a:rPr>
              <a:t>Spawn</a:t>
            </a:r>
            <a:r>
              <a:rPr lang="tr-TR" sz="2000" dirty="0">
                <a:solidFill>
                  <a:srgbClr val="000000"/>
                </a:solidFill>
              </a:rPr>
              <a:t> edebilmemiz için objeyi öncelikle </a:t>
            </a:r>
            <a:r>
              <a:rPr lang="tr-TR" sz="2000" dirty="0" err="1">
                <a:solidFill>
                  <a:srgbClr val="000000"/>
                </a:solidFill>
              </a:rPr>
              <a:t>Prefab</a:t>
            </a:r>
            <a:r>
              <a:rPr lang="tr-TR" sz="2000" dirty="0">
                <a:solidFill>
                  <a:srgbClr val="000000"/>
                </a:solidFill>
              </a:rPr>
              <a:t> haline getirmemiz gerekmektedir.</a:t>
            </a:r>
          </a:p>
        </p:txBody>
      </p:sp>
      <p:pic>
        <p:nvPicPr>
          <p:cNvPr id="19" name="Graphic 6">
            <a:extLst>
              <a:ext uri="{FF2B5EF4-FFF2-40B4-BE49-F238E27FC236}">
                <a16:creationId xmlns:a16="http://schemas.microsoft.com/office/drawing/2014/main" id="{8BF07F5C-13C8-43B6-BC54-86B47B9C6A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37876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206357-A298-4621-AEE2-3D8ABB78C381}"/>
              </a:ext>
            </a:extLst>
          </p:cNvPr>
          <p:cNvSpPr>
            <a:spLocks noGrp="1"/>
          </p:cNvSpPr>
          <p:nvPr>
            <p:ph type="title"/>
          </p:nvPr>
        </p:nvSpPr>
        <p:spPr>
          <a:xfrm>
            <a:off x="838200" y="365125"/>
            <a:ext cx="10515600" cy="1325563"/>
          </a:xfrm>
        </p:spPr>
        <p:txBody>
          <a:bodyPr>
            <a:normAutofit/>
          </a:bodyPr>
          <a:lstStyle/>
          <a:p>
            <a:r>
              <a:rPr lang="tr-TR" dirty="0"/>
              <a:t>Dinamik Obje Yok Etmek </a:t>
            </a:r>
          </a:p>
        </p:txBody>
      </p:sp>
      <p:graphicFrame>
        <p:nvGraphicFramePr>
          <p:cNvPr id="5" name="İçerik Yer Tutucusu 2">
            <a:extLst>
              <a:ext uri="{FF2B5EF4-FFF2-40B4-BE49-F238E27FC236}">
                <a16:creationId xmlns:a16="http://schemas.microsoft.com/office/drawing/2014/main" id="{732B422A-BE15-48CC-B5FA-2A1C087F7DC4}"/>
              </a:ext>
            </a:extLst>
          </p:cNvPr>
          <p:cNvGraphicFramePr>
            <a:graphicFrameLocks noGrp="1"/>
          </p:cNvGraphicFramePr>
          <p:nvPr>
            <p:ph idx="1"/>
            <p:extLst>
              <p:ext uri="{D42A27DB-BD31-4B8C-83A1-F6EECF244321}">
                <p14:modId xmlns:p14="http://schemas.microsoft.com/office/powerpoint/2010/main" val="1583108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6326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F794B24-2707-43AB-9340-4A4DDCE45666}"/>
              </a:ext>
            </a:extLst>
          </p:cNvPr>
          <p:cNvSpPr>
            <a:spLocks noGrp="1"/>
          </p:cNvSpPr>
          <p:nvPr>
            <p:ph type="title"/>
          </p:nvPr>
        </p:nvSpPr>
        <p:spPr>
          <a:xfrm>
            <a:off x="956826" y="1112969"/>
            <a:ext cx="3937298" cy="4166010"/>
          </a:xfrm>
        </p:spPr>
        <p:txBody>
          <a:bodyPr>
            <a:normAutofit/>
          </a:bodyPr>
          <a:lstStyle/>
          <a:p>
            <a:r>
              <a:rPr lang="tr-TR">
                <a:solidFill>
                  <a:srgbClr val="FFFFFF"/>
                </a:solidFill>
              </a:rPr>
              <a:t>YokEdici.cs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73CE636B-B54C-4106-AC71-1D419D454A81}"/>
              </a:ext>
            </a:extLst>
          </p:cNvPr>
          <p:cNvSpPr>
            <a:spLocks noGrp="1"/>
          </p:cNvSpPr>
          <p:nvPr>
            <p:ph idx="1"/>
          </p:nvPr>
        </p:nvSpPr>
        <p:spPr>
          <a:xfrm>
            <a:off x="5443225" y="1164470"/>
            <a:ext cx="6748775" cy="4889350"/>
          </a:xfrm>
        </p:spPr>
        <p:txBody>
          <a:bodyPr anchor="t">
            <a:normAutofit/>
          </a:bodyPr>
          <a:lstStyle/>
          <a:p>
            <a:pPr marL="0" lvl="0" indent="0">
              <a:buNone/>
            </a:pPr>
            <a:r>
              <a:rPr lang="tr-TR" sz="2400" dirty="0" err="1">
                <a:solidFill>
                  <a:srgbClr val="0000FF"/>
                </a:solidFill>
                <a:latin typeface="Consolas" panose="020B0609020204030204" pitchFamily="49" charset="0"/>
              </a:rPr>
              <a:t>public</a:t>
            </a:r>
            <a:r>
              <a:rPr lang="tr-TR" sz="2400" dirty="0">
                <a:solidFill>
                  <a:srgbClr val="000000"/>
                </a:solidFill>
                <a:latin typeface="Consolas" panose="020B0609020204030204" pitchFamily="49" charset="0"/>
              </a:rPr>
              <a:t> </a:t>
            </a:r>
            <a:r>
              <a:rPr lang="tr-TR" sz="2400" dirty="0" err="1">
                <a:solidFill>
                  <a:srgbClr val="0000FF"/>
                </a:solidFill>
                <a:latin typeface="Consolas" panose="020B0609020204030204" pitchFamily="49" charset="0"/>
              </a:rPr>
              <a:t>class</a:t>
            </a:r>
            <a:r>
              <a:rPr lang="tr-TR" sz="2400" dirty="0">
                <a:solidFill>
                  <a:srgbClr val="000000"/>
                </a:solidFill>
                <a:latin typeface="Consolas" panose="020B0609020204030204" pitchFamily="49" charset="0"/>
              </a:rPr>
              <a:t> </a:t>
            </a:r>
            <a:r>
              <a:rPr lang="tr-TR" sz="2400" dirty="0" err="1">
                <a:solidFill>
                  <a:srgbClr val="2B91AF"/>
                </a:solidFill>
                <a:latin typeface="Consolas" panose="020B0609020204030204" pitchFamily="49" charset="0"/>
              </a:rPr>
              <a:t>YokEdici</a:t>
            </a:r>
            <a:r>
              <a:rPr lang="tr-TR" sz="2400" dirty="0">
                <a:solidFill>
                  <a:srgbClr val="000000"/>
                </a:solidFill>
                <a:latin typeface="Consolas" panose="020B0609020204030204" pitchFamily="49" charset="0"/>
              </a:rPr>
              <a:t> : </a:t>
            </a:r>
            <a:r>
              <a:rPr lang="tr-TR" sz="2400" dirty="0" err="1">
                <a:solidFill>
                  <a:srgbClr val="000000"/>
                </a:solidFill>
                <a:latin typeface="Consolas" panose="020B0609020204030204" pitchFamily="49" charset="0"/>
              </a:rPr>
              <a:t>MonoBehaviour</a:t>
            </a:r>
            <a:endParaRPr lang="tr-TR" sz="2400" dirty="0">
              <a:solidFill>
                <a:srgbClr val="000000"/>
              </a:solidFill>
              <a:latin typeface="Consolas" panose="020B0609020204030204" pitchFamily="49" charset="0"/>
            </a:endParaRPr>
          </a:p>
          <a:p>
            <a:pPr marL="0" lvl="0" indent="0">
              <a:buNone/>
            </a:pP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SerializeField</a:t>
            </a: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GameObject</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patlamaPrefab</a:t>
            </a: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r>
              <a:rPr lang="tr-TR" sz="2400" dirty="0">
                <a:solidFill>
                  <a:srgbClr val="008000"/>
                </a:solidFill>
                <a:latin typeface="Consolas" panose="020B0609020204030204" pitchFamily="49" charset="0"/>
              </a:rPr>
              <a:t>//</a:t>
            </a:r>
            <a:r>
              <a:rPr lang="tr-TR" sz="2400" dirty="0" err="1">
                <a:solidFill>
                  <a:srgbClr val="008000"/>
                </a:solidFill>
                <a:latin typeface="Consolas" panose="020B0609020204030204" pitchFamily="49" charset="0"/>
              </a:rPr>
              <a:t>GameObject</a:t>
            </a:r>
            <a:r>
              <a:rPr lang="tr-TR" sz="2400" dirty="0">
                <a:solidFill>
                  <a:srgbClr val="008000"/>
                </a:solidFill>
                <a:latin typeface="Consolas" panose="020B0609020204030204" pitchFamily="49" charset="0"/>
              </a:rPr>
              <a:t> </a:t>
            </a:r>
            <a:r>
              <a:rPr lang="tr-TR" sz="2400" dirty="0" err="1">
                <a:solidFill>
                  <a:srgbClr val="008000"/>
                </a:solidFill>
                <a:latin typeface="Consolas" panose="020B0609020204030204" pitchFamily="49" charset="0"/>
              </a:rPr>
              <a:t>Class'ın</a:t>
            </a:r>
            <a:r>
              <a:rPr lang="tr-TR" sz="2400" dirty="0">
                <a:solidFill>
                  <a:srgbClr val="008000"/>
                </a:solidFill>
                <a:latin typeface="Consolas" panose="020B0609020204030204" pitchFamily="49" charset="0"/>
              </a:rPr>
              <a:t> adını ifade eder.</a:t>
            </a:r>
            <a:endParaRPr lang="tr-TR" sz="2400" dirty="0">
              <a:solidFill>
                <a:srgbClr val="000000"/>
              </a:solidFill>
              <a:latin typeface="Consolas" panose="020B0609020204030204" pitchFamily="49" charset="0"/>
            </a:endParaRPr>
          </a:p>
          <a:p>
            <a:pPr marL="0" lvl="0" indent="0">
              <a:buNone/>
            </a:pPr>
            <a:endParaRPr lang="tr-TR" sz="2400" dirty="0">
              <a:solidFill>
                <a:srgbClr val="000000"/>
              </a:solidFill>
              <a:latin typeface="Consolas" panose="020B0609020204030204" pitchFamily="49" charset="0"/>
            </a:endParaRPr>
          </a:p>
          <a:p>
            <a:pPr marL="0" lvl="0" indent="0">
              <a:buNone/>
            </a:pP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GeriSayimSayaci</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yokEdiciGeriSayim</a:t>
            </a:r>
            <a:r>
              <a:rPr lang="tr-TR" sz="2400" dirty="0">
                <a:solidFill>
                  <a:srgbClr val="000000"/>
                </a:solidFill>
                <a:latin typeface="Consolas" panose="020B0609020204030204" pitchFamily="49" charset="0"/>
              </a:rPr>
              <a:t>;</a:t>
            </a:r>
          </a:p>
          <a:p>
            <a:pPr marL="0" lvl="0" indent="0">
              <a:buNone/>
            </a:pPr>
            <a:endParaRPr lang="tr-TR" sz="2400" dirty="0">
              <a:solidFill>
                <a:srgbClr val="000000"/>
              </a:solidFill>
              <a:latin typeface="Consolas" panose="020B0609020204030204" pitchFamily="49" charset="0"/>
            </a:endParaRPr>
          </a:p>
          <a:p>
            <a:pPr marL="0" lvl="0" indent="0">
              <a:buNone/>
            </a:pPr>
            <a:r>
              <a:rPr lang="tr-TR" sz="2400" dirty="0">
                <a:solidFill>
                  <a:srgbClr val="000000"/>
                </a:solidFill>
                <a:latin typeface="Consolas" panose="020B0609020204030204" pitchFamily="49" charset="0"/>
              </a:rPr>
              <a:t>}</a:t>
            </a:r>
          </a:p>
          <a:p>
            <a:endParaRPr lang="tr-TR" sz="18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80417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63EDE7-4635-4DD9-AB0E-07AFD3C8E16D}"/>
              </a:ext>
            </a:extLst>
          </p:cNvPr>
          <p:cNvSpPr>
            <a:spLocks noGrp="1"/>
          </p:cNvSpPr>
          <p:nvPr>
            <p:ph type="title"/>
          </p:nvPr>
        </p:nvSpPr>
        <p:spPr>
          <a:xfrm>
            <a:off x="7859437" y="957695"/>
            <a:ext cx="3494362" cy="4930246"/>
          </a:xfrm>
        </p:spPr>
        <p:txBody>
          <a:bodyPr>
            <a:normAutofit/>
          </a:bodyPr>
          <a:lstStyle/>
          <a:p>
            <a:pPr algn="r"/>
            <a:r>
              <a:rPr lang="tr-TR">
                <a:solidFill>
                  <a:schemeClr val="accent1"/>
                </a:solidFill>
              </a:rPr>
              <a:t>YokEdici.cs</a:t>
            </a:r>
          </a:p>
        </p:txBody>
      </p:sp>
      <p:sp>
        <p:nvSpPr>
          <p:cNvPr id="3" name="İçerik Yer Tutucusu 2">
            <a:extLst>
              <a:ext uri="{FF2B5EF4-FFF2-40B4-BE49-F238E27FC236}">
                <a16:creationId xmlns:a16="http://schemas.microsoft.com/office/drawing/2014/main" id="{FE99DED0-8CC4-48BD-9AA2-83E069CFB584}"/>
              </a:ext>
            </a:extLst>
          </p:cNvPr>
          <p:cNvSpPr>
            <a:spLocks noGrp="1"/>
          </p:cNvSpPr>
          <p:nvPr>
            <p:ph idx="1"/>
          </p:nvPr>
        </p:nvSpPr>
        <p:spPr>
          <a:xfrm>
            <a:off x="857266" y="963877"/>
            <a:ext cx="6377769" cy="4930246"/>
          </a:xfrm>
        </p:spPr>
        <p:txBody>
          <a:bodyPr anchor="ctr">
            <a:normAutofit/>
          </a:bodyPr>
          <a:lstStyle/>
          <a:p>
            <a:pPr lvl="0"/>
            <a:endParaRPr lang="tr-TR" sz="2200" dirty="0">
              <a:latin typeface="Consolas" panose="020B0609020204030204" pitchFamily="49" charset="0"/>
            </a:endParaRPr>
          </a:p>
          <a:p>
            <a:pPr marL="0" lvl="0" indent="0">
              <a:buNone/>
            </a:pPr>
            <a:r>
              <a:rPr lang="tr-TR" sz="700" dirty="0">
                <a:solidFill>
                  <a:srgbClr val="000000"/>
                </a:solidFill>
                <a:latin typeface="Consolas" panose="020B0609020204030204" pitchFamily="49" charset="0"/>
              </a:rPr>
              <a:t> </a:t>
            </a:r>
            <a:r>
              <a:rPr lang="tr-TR" sz="1600" dirty="0" err="1">
                <a:solidFill>
                  <a:srgbClr val="0000FF"/>
                </a:solidFill>
                <a:latin typeface="Consolas" panose="020B0609020204030204" pitchFamily="49" charset="0"/>
              </a:rPr>
              <a:t>void</a:t>
            </a:r>
            <a:r>
              <a:rPr lang="tr-TR" sz="1600" dirty="0">
                <a:solidFill>
                  <a:srgbClr val="000000"/>
                </a:solidFill>
                <a:latin typeface="Consolas" panose="020B0609020204030204" pitchFamily="49" charset="0"/>
              </a:rPr>
              <a:t> </a:t>
            </a:r>
            <a:r>
              <a:rPr lang="tr-TR" sz="1600" dirty="0">
                <a:solidFill>
                  <a:srgbClr val="0000FF"/>
                </a:solidFill>
                <a:latin typeface="Consolas" panose="020B0609020204030204" pitchFamily="49" charset="0"/>
              </a:rPr>
              <a:t>Start</a:t>
            </a:r>
            <a:r>
              <a:rPr lang="tr-TR" sz="1600" dirty="0">
                <a:solidFill>
                  <a:srgbClr val="000000"/>
                </a:solidFill>
                <a:latin typeface="Consolas" panose="020B0609020204030204" pitchFamily="49" charset="0"/>
              </a:rPr>
              <a:t>()</a:t>
            </a:r>
          </a:p>
          <a:p>
            <a:pPr marL="0" lvl="0" indent="0">
              <a:buNone/>
            </a:pPr>
            <a:r>
              <a:rPr lang="tr-TR" sz="1600" dirty="0">
                <a:solidFill>
                  <a:srgbClr val="000000"/>
                </a:solidFill>
                <a:latin typeface="Consolas" panose="020B0609020204030204" pitchFamily="49" charset="0"/>
              </a:rPr>
              <a:t>    {</a:t>
            </a:r>
          </a:p>
          <a:p>
            <a:pPr marL="0" lvl="0" indent="0">
              <a:buNone/>
            </a:pP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yokEdiciGeriSayim</a:t>
            </a:r>
            <a:r>
              <a:rPr lang="tr-TR" sz="1600" dirty="0">
                <a:solidFill>
                  <a:srgbClr val="000000"/>
                </a:solidFill>
                <a:latin typeface="Consolas" panose="020B0609020204030204" pitchFamily="49" charset="0"/>
              </a:rPr>
              <a:t> = </a:t>
            </a:r>
            <a:r>
              <a:rPr lang="tr-TR" sz="1600" dirty="0" err="1">
                <a:solidFill>
                  <a:srgbClr val="000000"/>
                </a:solidFill>
                <a:latin typeface="Consolas" panose="020B0609020204030204" pitchFamily="49" charset="0"/>
              </a:rPr>
              <a:t>gameObject.AddComponent</a:t>
            </a:r>
            <a:r>
              <a:rPr lang="tr-TR" sz="1600" dirty="0">
                <a:solidFill>
                  <a:srgbClr val="000000"/>
                </a:solidFill>
                <a:latin typeface="Consolas" panose="020B0609020204030204" pitchFamily="49" charset="0"/>
              </a:rPr>
              <a:t>&lt;</a:t>
            </a:r>
            <a:r>
              <a:rPr lang="tr-TR" sz="1600" dirty="0" err="1">
                <a:solidFill>
                  <a:srgbClr val="000000"/>
                </a:solidFill>
                <a:latin typeface="Consolas" panose="020B0609020204030204" pitchFamily="49" charset="0"/>
              </a:rPr>
              <a:t>GeriSayimSayaci</a:t>
            </a:r>
            <a:r>
              <a:rPr lang="tr-TR" sz="1600" dirty="0">
                <a:solidFill>
                  <a:srgbClr val="000000"/>
                </a:solidFill>
                <a:latin typeface="Consolas" panose="020B0609020204030204" pitchFamily="49" charset="0"/>
              </a:rPr>
              <a:t>&gt;();</a:t>
            </a:r>
          </a:p>
          <a:p>
            <a:pPr marL="0" lvl="0" indent="0">
              <a:buNone/>
            </a:pP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a:t>
            </a:r>
            <a:r>
              <a:rPr lang="en-US" sz="1600" dirty="0" err="1">
                <a:solidFill>
                  <a:srgbClr val="008000"/>
                </a:solidFill>
                <a:latin typeface="Consolas" panose="020B0609020204030204" pitchFamily="49" charset="0"/>
              </a:rPr>
              <a:t>gameObject</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bu</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script'i</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eklediğimiz</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objeyi</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ifade</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eder</a:t>
            </a:r>
            <a:r>
              <a:rPr lang="en-US" sz="1600" dirty="0">
                <a:solidFill>
                  <a:srgbClr val="008000"/>
                </a:solidFill>
                <a:latin typeface="Consolas" panose="020B0609020204030204" pitchFamily="49" charset="0"/>
              </a:rPr>
              <a:t>. </a:t>
            </a:r>
            <a:endParaRPr lang="en-US" sz="1600" dirty="0">
              <a:solidFill>
                <a:srgbClr val="000000"/>
              </a:solidFill>
              <a:latin typeface="Consolas" panose="020B0609020204030204" pitchFamily="49" charset="0"/>
            </a:endParaRPr>
          </a:p>
          <a:p>
            <a:pPr marL="0" lvl="0" indent="0">
              <a:buNone/>
            </a:pP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yokEdiciGeriSayim.ToplamSure</a:t>
            </a:r>
            <a:r>
              <a:rPr lang="tr-TR" sz="1600" dirty="0">
                <a:solidFill>
                  <a:srgbClr val="000000"/>
                </a:solidFill>
                <a:latin typeface="Consolas" panose="020B0609020204030204" pitchFamily="49" charset="0"/>
              </a:rPr>
              <a:t> = 3;</a:t>
            </a:r>
          </a:p>
          <a:p>
            <a:pPr marL="0" lvl="0" indent="0">
              <a:buNone/>
            </a:pP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yokEdiciGeriSayim.Calistir</a:t>
            </a:r>
            <a:r>
              <a:rPr lang="tr-TR" sz="1600" dirty="0">
                <a:solidFill>
                  <a:srgbClr val="000000"/>
                </a:solidFill>
                <a:latin typeface="Consolas" panose="020B0609020204030204" pitchFamily="49" charset="0"/>
              </a:rPr>
              <a:t>();</a:t>
            </a:r>
          </a:p>
          <a:p>
            <a:pPr marL="0" lvl="0" indent="0">
              <a:buNone/>
            </a:pPr>
            <a:r>
              <a:rPr lang="tr-TR" sz="1600" dirty="0">
                <a:solidFill>
                  <a:srgbClr val="000000"/>
                </a:solidFill>
                <a:latin typeface="Consolas" panose="020B0609020204030204" pitchFamily="49" charset="0"/>
              </a:rPr>
              <a:t>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1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63EDE7-4635-4DD9-AB0E-07AFD3C8E16D}"/>
              </a:ext>
            </a:extLst>
          </p:cNvPr>
          <p:cNvSpPr>
            <a:spLocks noGrp="1"/>
          </p:cNvSpPr>
          <p:nvPr>
            <p:ph type="title"/>
          </p:nvPr>
        </p:nvSpPr>
        <p:spPr>
          <a:xfrm>
            <a:off x="7859437" y="957695"/>
            <a:ext cx="3494362" cy="4930246"/>
          </a:xfrm>
        </p:spPr>
        <p:txBody>
          <a:bodyPr>
            <a:normAutofit/>
          </a:bodyPr>
          <a:lstStyle/>
          <a:p>
            <a:pPr algn="r"/>
            <a:r>
              <a:rPr lang="tr-TR">
                <a:solidFill>
                  <a:schemeClr val="accent1"/>
                </a:solidFill>
              </a:rPr>
              <a:t>YokEdici.cs</a:t>
            </a:r>
          </a:p>
        </p:txBody>
      </p:sp>
      <p:sp>
        <p:nvSpPr>
          <p:cNvPr id="3" name="İçerik Yer Tutucusu 2">
            <a:extLst>
              <a:ext uri="{FF2B5EF4-FFF2-40B4-BE49-F238E27FC236}">
                <a16:creationId xmlns:a16="http://schemas.microsoft.com/office/drawing/2014/main" id="{FE99DED0-8CC4-48BD-9AA2-83E069CFB584}"/>
              </a:ext>
            </a:extLst>
          </p:cNvPr>
          <p:cNvSpPr>
            <a:spLocks noGrp="1"/>
          </p:cNvSpPr>
          <p:nvPr>
            <p:ph idx="1"/>
          </p:nvPr>
        </p:nvSpPr>
        <p:spPr>
          <a:xfrm>
            <a:off x="857266" y="963877"/>
            <a:ext cx="6377769" cy="4930246"/>
          </a:xfrm>
        </p:spPr>
        <p:txBody>
          <a:bodyPr anchor="ctr">
            <a:normAutofit/>
          </a:bodyPr>
          <a:lstStyle/>
          <a:p>
            <a:pPr lvl="0"/>
            <a:endParaRPr lang="tr-TR" sz="2200" dirty="0">
              <a:latin typeface="Consolas" panose="020B0609020204030204" pitchFamily="49" charset="0"/>
            </a:endParaRPr>
          </a:p>
          <a:p>
            <a:pPr marL="0" lvl="0" indent="0">
              <a:buNone/>
            </a:pPr>
            <a:r>
              <a:rPr lang="tr-TR" sz="1600" dirty="0">
                <a:solidFill>
                  <a:srgbClr val="000000"/>
                </a:solidFill>
                <a:latin typeface="Consolas" panose="020B0609020204030204" pitchFamily="49" charset="0"/>
              </a:rPr>
              <a:t> </a:t>
            </a:r>
            <a:r>
              <a:rPr lang="tr-TR" sz="1600" dirty="0" err="1">
                <a:solidFill>
                  <a:srgbClr val="0000FF"/>
                </a:solidFill>
                <a:latin typeface="Consolas" panose="020B0609020204030204" pitchFamily="49" charset="0"/>
              </a:rPr>
              <a:t>void</a:t>
            </a:r>
            <a:r>
              <a:rPr lang="tr-TR" sz="1600" dirty="0">
                <a:solidFill>
                  <a:srgbClr val="000000"/>
                </a:solidFill>
                <a:latin typeface="Consolas" panose="020B0609020204030204" pitchFamily="49" charset="0"/>
              </a:rPr>
              <a:t> </a:t>
            </a:r>
            <a:r>
              <a:rPr lang="tr-TR" sz="1600" dirty="0">
                <a:solidFill>
                  <a:srgbClr val="0000FF"/>
                </a:solidFill>
                <a:latin typeface="Consolas" panose="020B0609020204030204" pitchFamily="49" charset="0"/>
              </a:rPr>
              <a:t>Update</a:t>
            </a:r>
            <a:r>
              <a:rPr lang="tr-TR" sz="1600" dirty="0">
                <a:solidFill>
                  <a:srgbClr val="000000"/>
                </a:solidFill>
                <a:latin typeface="Consolas" panose="020B0609020204030204" pitchFamily="49" charset="0"/>
              </a:rPr>
              <a:t>()</a:t>
            </a:r>
          </a:p>
          <a:p>
            <a:pPr marL="0" lvl="0" indent="0">
              <a:buNone/>
            </a:pPr>
            <a:r>
              <a:rPr lang="tr-TR" sz="1600" dirty="0">
                <a:solidFill>
                  <a:srgbClr val="000000"/>
                </a:solidFill>
                <a:latin typeface="Consolas" panose="020B0609020204030204" pitchFamily="49" charset="0"/>
              </a:rPr>
              <a:t>    {</a:t>
            </a:r>
          </a:p>
          <a:p>
            <a:pPr marL="0" lvl="0" indent="0">
              <a:buNone/>
            </a:pPr>
            <a:r>
              <a:rPr lang="tr-TR" sz="1600" dirty="0">
                <a:solidFill>
                  <a:srgbClr val="000000"/>
                </a:solidFill>
                <a:latin typeface="Consolas" panose="020B0609020204030204" pitchFamily="49" charset="0"/>
              </a:rPr>
              <a:t>        </a:t>
            </a:r>
            <a:r>
              <a:rPr lang="tr-TR" sz="1600" dirty="0" err="1">
                <a:solidFill>
                  <a:srgbClr val="0000FF"/>
                </a:solidFill>
                <a:latin typeface="Consolas" panose="020B0609020204030204" pitchFamily="49" charset="0"/>
              </a:rPr>
              <a:t>if</a:t>
            </a: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yokEdiciGeriSayim.Bitti</a:t>
            </a:r>
            <a:r>
              <a:rPr lang="tr-TR" sz="1600" dirty="0">
                <a:solidFill>
                  <a:srgbClr val="000000"/>
                </a:solidFill>
                <a:latin typeface="Consolas" panose="020B0609020204030204" pitchFamily="49" charset="0"/>
              </a:rPr>
              <a:t>)</a:t>
            </a:r>
          </a:p>
          <a:p>
            <a:pPr marL="0" lvl="0" indent="0">
              <a:buNone/>
            </a:pPr>
            <a:r>
              <a:rPr lang="tr-TR" sz="1600" dirty="0">
                <a:solidFill>
                  <a:srgbClr val="000000"/>
                </a:solidFill>
                <a:latin typeface="Consolas" panose="020B0609020204030204" pitchFamily="49" charset="0"/>
              </a:rPr>
              <a:t>        {</a:t>
            </a:r>
          </a:p>
          <a:p>
            <a:pPr marL="0" lvl="0" indent="0">
              <a:buNone/>
            </a:pP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Instantiate</a:t>
            </a:r>
            <a:r>
              <a:rPr lang="tr-TR" sz="1600" dirty="0">
                <a:solidFill>
                  <a:srgbClr val="000000"/>
                </a:solidFill>
                <a:latin typeface="Consolas" panose="020B0609020204030204" pitchFamily="49" charset="0"/>
              </a:rPr>
              <a:t>(</a:t>
            </a:r>
            <a:r>
              <a:rPr lang="tr-TR" sz="1600" dirty="0" err="1">
                <a:solidFill>
                  <a:srgbClr val="000000"/>
                </a:solidFill>
                <a:latin typeface="Consolas" panose="020B0609020204030204" pitchFamily="49" charset="0"/>
              </a:rPr>
              <a:t>patlamaPrefab</a:t>
            </a:r>
            <a:r>
              <a:rPr lang="tr-TR" sz="1600" dirty="0">
                <a:solidFill>
                  <a:srgbClr val="000000"/>
                </a:solidFill>
                <a:latin typeface="Consolas" panose="020B0609020204030204" pitchFamily="49" charset="0"/>
              </a:rPr>
              <a:t>);</a:t>
            </a:r>
          </a:p>
          <a:p>
            <a:pPr marL="0" lvl="0" indent="0">
              <a:buNone/>
            </a:pP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Destroy</a:t>
            </a:r>
            <a:r>
              <a:rPr lang="tr-TR" sz="1600" dirty="0">
                <a:solidFill>
                  <a:srgbClr val="000000"/>
                </a:solidFill>
                <a:latin typeface="Consolas" panose="020B0609020204030204" pitchFamily="49" charset="0"/>
              </a:rPr>
              <a:t>(</a:t>
            </a:r>
            <a:r>
              <a:rPr lang="tr-TR" sz="1600" dirty="0" err="1">
                <a:solidFill>
                  <a:srgbClr val="000000"/>
                </a:solidFill>
                <a:latin typeface="Consolas" panose="020B0609020204030204" pitchFamily="49" charset="0"/>
              </a:rPr>
              <a:t>gameObject</a:t>
            </a:r>
            <a:r>
              <a:rPr lang="tr-TR" sz="1600" dirty="0">
                <a:solidFill>
                  <a:srgbClr val="000000"/>
                </a:solidFill>
                <a:latin typeface="Consolas" panose="020B0609020204030204" pitchFamily="49" charset="0"/>
              </a:rPr>
              <a:t>);</a:t>
            </a:r>
          </a:p>
          <a:p>
            <a:pPr marL="0" lvl="0" indent="0">
              <a:buNone/>
            </a:pPr>
            <a:r>
              <a:rPr lang="tr-TR" sz="1600" dirty="0">
                <a:solidFill>
                  <a:srgbClr val="000000"/>
                </a:solidFill>
                <a:latin typeface="Consolas" panose="020B0609020204030204" pitchFamily="49" charset="0"/>
              </a:rPr>
              <a:t>        }</a:t>
            </a:r>
          </a:p>
          <a:p>
            <a:pPr marL="0" lvl="0" indent="0">
              <a:buNone/>
            </a:pPr>
            <a:r>
              <a:rPr lang="tr-TR" sz="1600" dirty="0">
                <a:solidFill>
                  <a:srgbClr val="000000"/>
                </a:solidFill>
                <a:latin typeface="Consolas" panose="020B0609020204030204" pitchFamily="49" charset="0"/>
              </a:rPr>
              <a:t>    }</a:t>
            </a:r>
            <a:endParaRPr lang="tr-TR" sz="6600" dirty="0">
              <a:solidFill>
                <a:prstClr val="black"/>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534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85B14AB5-4C9F-4234-9AC4-366409E123E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tr-TR" sz="2800"/>
              <a:t>YokEdici Component</a:t>
            </a:r>
            <a:endParaRPr lang="en-US" sz="2800"/>
          </a:p>
        </p:txBody>
      </p:sp>
      <p:sp>
        <p:nvSpPr>
          <p:cNvPr id="21" name="Content Placeholder 20">
            <a:extLst>
              <a:ext uri="{FF2B5EF4-FFF2-40B4-BE49-F238E27FC236}">
                <a16:creationId xmlns:a16="http://schemas.microsoft.com/office/drawing/2014/main" id="{0F0D6577-EE5D-46B1-9B6B-0C8CB7E56FC7}"/>
              </a:ext>
            </a:extLst>
          </p:cNvPr>
          <p:cNvSpPr>
            <a:spLocks noGrp="1"/>
          </p:cNvSpPr>
          <p:nvPr>
            <p:ph idx="1"/>
          </p:nvPr>
        </p:nvSpPr>
        <p:spPr>
          <a:xfrm>
            <a:off x="643468" y="2638043"/>
            <a:ext cx="3363974" cy="3415623"/>
          </a:xfrm>
        </p:spPr>
        <p:txBody>
          <a:bodyPr>
            <a:normAutofit/>
          </a:bodyPr>
          <a:lstStyle/>
          <a:p>
            <a:r>
              <a:rPr lang="en-US" sz="2000" dirty="0" err="1"/>
              <a:t>astreoid</a:t>
            </a:r>
            <a:r>
              <a:rPr lang="en-US" sz="2000" dirty="0"/>
              <a:t> </a:t>
            </a:r>
            <a:r>
              <a:rPr lang="en-US" sz="2000" dirty="0" err="1"/>
              <a:t>Prefab’ına</a:t>
            </a:r>
            <a:r>
              <a:rPr lang="en-US" sz="2000" dirty="0"/>
              <a:t> </a:t>
            </a:r>
            <a:r>
              <a:rPr lang="en-US" sz="2000" dirty="0" err="1"/>
              <a:t>YokEdici</a:t>
            </a:r>
            <a:r>
              <a:rPr lang="en-US" sz="2000" dirty="0"/>
              <a:t> </a:t>
            </a:r>
            <a:r>
              <a:rPr lang="en-US" sz="2000" dirty="0" err="1"/>
              <a:t>Component’ini</a:t>
            </a:r>
            <a:r>
              <a:rPr lang="en-US" sz="2000" dirty="0"/>
              <a:t> </a:t>
            </a:r>
            <a:r>
              <a:rPr lang="en-US" sz="2000" dirty="0" err="1"/>
              <a:t>ekledik</a:t>
            </a:r>
            <a:endParaRPr lang="tr-TR" sz="2000" dirty="0"/>
          </a:p>
          <a:p>
            <a:r>
              <a:rPr lang="en-US" sz="2000" dirty="0" err="1"/>
              <a:t>Patlama</a:t>
            </a:r>
            <a:r>
              <a:rPr lang="en-US" sz="2000" dirty="0"/>
              <a:t> Prefab</a:t>
            </a:r>
            <a:r>
              <a:rPr lang="tr-TR" sz="2000" dirty="0"/>
              <a:t>’ı için</a:t>
            </a:r>
            <a:r>
              <a:rPr lang="en-US" sz="2000" dirty="0"/>
              <a:t> Explosion Prefab</a:t>
            </a:r>
            <a:r>
              <a:rPr lang="tr-TR" sz="2000" dirty="0"/>
              <a:t> objemizi</a:t>
            </a:r>
            <a:r>
              <a:rPr lang="en-US" sz="2000" dirty="0"/>
              <a:t> </a:t>
            </a:r>
            <a:r>
              <a:rPr lang="en-US" sz="2000" dirty="0" err="1"/>
              <a:t>ayarladık</a:t>
            </a:r>
            <a:r>
              <a:rPr lang="en-US" sz="2000" dirty="0"/>
              <a:t>.</a:t>
            </a:r>
          </a:p>
        </p:txBody>
      </p:sp>
      <p:pic>
        <p:nvPicPr>
          <p:cNvPr id="5" name="İçerik Yer Tutucusu 4" descr="ekran görüntüsü, siyah, ekran, bilgisayar içeren bir resim&#10;&#10;Açıklama otomatik olarak oluşturuldu">
            <a:extLst>
              <a:ext uri="{FF2B5EF4-FFF2-40B4-BE49-F238E27FC236}">
                <a16:creationId xmlns:a16="http://schemas.microsoft.com/office/drawing/2014/main" id="{AE3DC7CF-6107-435A-B1D9-6B9ED375774E}"/>
              </a:ext>
            </a:extLst>
          </p:cNvPr>
          <p:cNvPicPr>
            <a:picLocks noChangeAspect="1"/>
          </p:cNvPicPr>
          <p:nvPr/>
        </p:nvPicPr>
        <p:blipFill rotWithShape="1">
          <a:blip r:embed="rId2">
            <a:extLst>
              <a:ext uri="{28A0092B-C50C-407E-A947-70E740481C1C}">
                <a14:useLocalDpi xmlns:a14="http://schemas.microsoft.com/office/drawing/2010/main" val="0"/>
              </a:ext>
            </a:extLst>
          </a:blip>
          <a:srcRect t="6738" r="1" b="6493"/>
          <a:stretch/>
        </p:blipFill>
        <p:spPr>
          <a:xfrm>
            <a:off x="5297763" y="1206172"/>
            <a:ext cx="6250769" cy="4284789"/>
          </a:xfrm>
          <a:prstGeom prst="rect">
            <a:avLst/>
          </a:prstGeom>
        </p:spPr>
      </p:pic>
    </p:spTree>
    <p:extLst>
      <p:ext uri="{BB962C8B-B14F-4D97-AF65-F5344CB8AC3E}">
        <p14:creationId xmlns:p14="http://schemas.microsoft.com/office/powerpoint/2010/main" val="7229673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şlık 4">
            <a:extLst>
              <a:ext uri="{FF2B5EF4-FFF2-40B4-BE49-F238E27FC236}">
                <a16:creationId xmlns:a16="http://schemas.microsoft.com/office/drawing/2014/main" id="{28C49C4D-0B4F-415A-9795-434089488A13}"/>
              </a:ext>
            </a:extLst>
          </p:cNvPr>
          <p:cNvSpPr>
            <a:spLocks noGrp="1"/>
          </p:cNvSpPr>
          <p:nvPr>
            <p:ph type="title"/>
          </p:nvPr>
        </p:nvSpPr>
        <p:spPr>
          <a:xfrm>
            <a:off x="838200" y="963877"/>
            <a:ext cx="3494362" cy="4930246"/>
          </a:xfrm>
        </p:spPr>
        <p:txBody>
          <a:bodyPr>
            <a:normAutofit/>
          </a:bodyPr>
          <a:lstStyle/>
          <a:p>
            <a:pPr algn="r"/>
            <a:r>
              <a:rPr lang="tr-TR" dirty="0" err="1">
                <a:solidFill>
                  <a:schemeClr val="accent1"/>
                </a:solidFill>
              </a:rPr>
              <a:t>Instantiate</a:t>
            </a:r>
            <a:endParaRPr lang="tr-TR" dirty="0">
              <a:solidFill>
                <a:schemeClr val="accent1"/>
              </a:solidFill>
            </a:endParaRPr>
          </a:p>
        </p:txBody>
      </p:sp>
      <p:cxnSp>
        <p:nvCxnSpPr>
          <p:cNvPr id="13"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İçerik Yer Tutucusu 5">
            <a:extLst>
              <a:ext uri="{FF2B5EF4-FFF2-40B4-BE49-F238E27FC236}">
                <a16:creationId xmlns:a16="http://schemas.microsoft.com/office/drawing/2014/main" id="{1365AD0A-D480-4C35-AAD2-E354153C2A13}"/>
              </a:ext>
            </a:extLst>
          </p:cNvPr>
          <p:cNvSpPr>
            <a:spLocks noGrp="1"/>
          </p:cNvSpPr>
          <p:nvPr>
            <p:ph idx="1"/>
          </p:nvPr>
        </p:nvSpPr>
        <p:spPr>
          <a:xfrm>
            <a:off x="4976031" y="963877"/>
            <a:ext cx="6377769" cy="4930246"/>
          </a:xfrm>
        </p:spPr>
        <p:txBody>
          <a:bodyPr anchor="ctr">
            <a:normAutofit/>
          </a:bodyPr>
          <a:lstStyle/>
          <a:p>
            <a:pPr marL="0" indent="0">
              <a:buNone/>
            </a:pPr>
            <a:r>
              <a:rPr lang="tr-TR" sz="2400" dirty="0" err="1">
                <a:solidFill>
                  <a:srgbClr val="000000"/>
                </a:solidFill>
                <a:latin typeface="Consolas" panose="020B0609020204030204" pitchFamily="49" charset="0"/>
              </a:rPr>
              <a:t>Instantiate</a:t>
            </a:r>
            <a:r>
              <a:rPr lang="tr-TR" sz="2400" dirty="0">
                <a:solidFill>
                  <a:srgbClr val="000000"/>
                </a:solidFill>
                <a:latin typeface="Consolas" panose="020B0609020204030204" pitchFamily="49" charset="0"/>
              </a:rPr>
              <a:t>(</a:t>
            </a:r>
            <a:r>
              <a:rPr lang="tr-TR" sz="2400" dirty="0" err="1">
                <a:solidFill>
                  <a:srgbClr val="000000"/>
                </a:solidFill>
                <a:latin typeface="Consolas" panose="020B0609020204030204" pitchFamily="49" charset="0"/>
              </a:rPr>
              <a:t>patlamaPrefab</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gameObject.transform.position</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Quaternion.identity</a:t>
            </a:r>
            <a:r>
              <a:rPr lang="tr-TR" sz="2400" dirty="0">
                <a:solidFill>
                  <a:srgbClr val="000000"/>
                </a:solidFill>
                <a:latin typeface="Consolas" panose="020B0609020204030204" pitchFamily="49" charset="0"/>
              </a:rPr>
              <a:t>);</a:t>
            </a:r>
          </a:p>
          <a:p>
            <a:pPr marL="0" indent="0">
              <a:buNone/>
            </a:pPr>
            <a:r>
              <a:rPr lang="tr-TR" sz="2400" dirty="0">
                <a:solidFill>
                  <a:srgbClr val="000000"/>
                </a:solidFill>
                <a:latin typeface="Consolas" panose="020B0609020204030204" pitchFamily="49" charset="0"/>
              </a:rPr>
              <a:t>            </a:t>
            </a:r>
            <a:r>
              <a:rPr lang="tr-TR" sz="2400" dirty="0">
                <a:solidFill>
                  <a:srgbClr val="008000"/>
                </a:solidFill>
                <a:latin typeface="Consolas" panose="020B0609020204030204" pitchFamily="49" charset="0"/>
              </a:rPr>
              <a:t>//</a:t>
            </a:r>
            <a:r>
              <a:rPr lang="tr-TR" sz="2400" dirty="0" err="1">
                <a:solidFill>
                  <a:srgbClr val="008000"/>
                </a:solidFill>
                <a:latin typeface="Consolas" panose="020B0609020204030204" pitchFamily="49" charset="0"/>
              </a:rPr>
              <a:t>gameObject.transform.position</a:t>
            </a:r>
            <a:r>
              <a:rPr lang="tr-TR" sz="2400" dirty="0">
                <a:solidFill>
                  <a:srgbClr val="008000"/>
                </a:solidFill>
                <a:latin typeface="Consolas" panose="020B0609020204030204" pitchFamily="49" charset="0"/>
              </a:rPr>
              <a:t> : </a:t>
            </a:r>
            <a:r>
              <a:rPr lang="tr-TR" sz="2400" dirty="0" err="1">
                <a:solidFill>
                  <a:srgbClr val="008000"/>
                </a:solidFill>
                <a:latin typeface="Consolas" panose="020B0609020204030204" pitchFamily="49" charset="0"/>
              </a:rPr>
              <a:t>patlamaPrefab</a:t>
            </a:r>
            <a:r>
              <a:rPr lang="tr-TR" sz="2400" dirty="0">
                <a:solidFill>
                  <a:srgbClr val="008000"/>
                </a:solidFill>
                <a:latin typeface="Consolas" panose="020B0609020204030204" pitchFamily="49" charset="0"/>
              </a:rPr>
              <a:t> </a:t>
            </a:r>
            <a:r>
              <a:rPr lang="tr-TR" sz="2400" dirty="0" err="1">
                <a:solidFill>
                  <a:srgbClr val="008000"/>
                </a:solidFill>
                <a:latin typeface="Consolas" panose="020B0609020204030204" pitchFamily="49" charset="0"/>
              </a:rPr>
              <a:t>position</a:t>
            </a:r>
            <a:r>
              <a:rPr lang="tr-TR" sz="2400" dirty="0">
                <a:solidFill>
                  <a:srgbClr val="008000"/>
                </a:solidFill>
                <a:latin typeface="Consolas" panose="020B0609020204030204" pitchFamily="49" charset="0"/>
              </a:rPr>
              <a:t> değerini objemizin </a:t>
            </a:r>
            <a:r>
              <a:rPr lang="tr-TR" sz="2400" dirty="0" err="1">
                <a:solidFill>
                  <a:srgbClr val="008000"/>
                </a:solidFill>
                <a:latin typeface="Consolas" panose="020B0609020204030204" pitchFamily="49" charset="0"/>
              </a:rPr>
              <a:t>position</a:t>
            </a:r>
            <a:r>
              <a:rPr lang="tr-TR" sz="2400" dirty="0">
                <a:solidFill>
                  <a:srgbClr val="008000"/>
                </a:solidFill>
                <a:latin typeface="Consolas" panose="020B0609020204030204" pitchFamily="49" charset="0"/>
              </a:rPr>
              <a:t> değeri olarak belirledik.</a:t>
            </a:r>
            <a:endParaRPr lang="tr-TR" sz="2400" dirty="0">
              <a:solidFill>
                <a:srgbClr val="000000"/>
              </a:solidFill>
              <a:latin typeface="Consolas" panose="020B0609020204030204" pitchFamily="49" charset="0"/>
            </a:endParaRPr>
          </a:p>
          <a:p>
            <a:pPr marL="0" indent="0">
              <a:buNone/>
            </a:pPr>
            <a:r>
              <a:rPr lang="tr-TR" sz="2400" dirty="0">
                <a:solidFill>
                  <a:srgbClr val="008000"/>
                </a:solidFill>
                <a:latin typeface="Consolas" panose="020B0609020204030204" pitchFamily="49" charset="0"/>
              </a:rPr>
              <a:t>//</a:t>
            </a:r>
            <a:r>
              <a:rPr lang="tr-TR" sz="2400" dirty="0" err="1">
                <a:solidFill>
                  <a:srgbClr val="008000"/>
                </a:solidFill>
                <a:latin typeface="Consolas" panose="020B0609020204030204" pitchFamily="49" charset="0"/>
              </a:rPr>
              <a:t>Quaternion.identity</a:t>
            </a:r>
            <a:r>
              <a:rPr lang="tr-TR" sz="2400" dirty="0">
                <a:solidFill>
                  <a:srgbClr val="008000"/>
                </a:solidFill>
                <a:latin typeface="Consolas" panose="020B0609020204030204" pitchFamily="49" charset="0"/>
              </a:rPr>
              <a:t> : Patlamanın </a:t>
            </a:r>
            <a:r>
              <a:rPr lang="tr-TR" sz="2400" dirty="0" err="1">
                <a:solidFill>
                  <a:srgbClr val="008000"/>
                </a:solidFill>
                <a:latin typeface="Consolas" panose="020B0609020204030204" pitchFamily="49" charset="0"/>
              </a:rPr>
              <a:t>notasyonunda</a:t>
            </a:r>
            <a:r>
              <a:rPr lang="tr-TR" sz="2400" dirty="0">
                <a:solidFill>
                  <a:srgbClr val="008000"/>
                </a:solidFill>
                <a:latin typeface="Consolas" panose="020B0609020204030204" pitchFamily="49" charset="0"/>
              </a:rPr>
              <a:t> herhangi bir değişiklik olmamasını sağladık.</a:t>
            </a:r>
            <a:endParaRPr lang="tr-TR" sz="2400" dirty="0"/>
          </a:p>
        </p:txBody>
      </p:sp>
    </p:spTree>
    <p:extLst>
      <p:ext uri="{BB962C8B-B14F-4D97-AF65-F5344CB8AC3E}">
        <p14:creationId xmlns:p14="http://schemas.microsoft.com/office/powerpoint/2010/main" val="1847037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39EB80BB-10A6-48B8-82A7-B338FA283CF3}"/>
              </a:ext>
            </a:extLst>
          </p:cNvPr>
          <p:cNvSpPr>
            <a:spLocks noGrp="1"/>
          </p:cNvSpPr>
          <p:nvPr>
            <p:ph type="title"/>
          </p:nvPr>
        </p:nvSpPr>
        <p:spPr>
          <a:xfrm>
            <a:off x="838199" y="365125"/>
            <a:ext cx="5858149" cy="2141536"/>
          </a:xfrm>
        </p:spPr>
        <p:txBody>
          <a:bodyPr>
            <a:normAutofit/>
          </a:bodyPr>
          <a:lstStyle/>
          <a:p>
            <a:r>
              <a:rPr lang="tr-TR" sz="1400" dirty="0" err="1"/>
              <a:t>YokEdici.cs</a:t>
            </a:r>
            <a:br>
              <a:rPr lang="tr-TR" sz="1400" dirty="0"/>
            </a:br>
            <a:r>
              <a:rPr lang="tr-TR" sz="1400" b="1" dirty="0"/>
              <a:t>Patlamayı Yok Etmek</a:t>
            </a:r>
            <a:br>
              <a:rPr lang="tr-TR" sz="1400" dirty="0"/>
            </a:br>
            <a:br>
              <a:rPr lang="tr-TR" sz="1400" dirty="0"/>
            </a:br>
            <a:r>
              <a:rPr lang="tr-TR" sz="1400" dirty="0"/>
              <a:t>Bu </a:t>
            </a:r>
            <a:r>
              <a:rPr lang="tr-TR" sz="1400" dirty="0" err="1"/>
              <a:t>Script’i</a:t>
            </a:r>
            <a:r>
              <a:rPr lang="tr-TR" sz="1400" dirty="0"/>
              <a:t> çalıştırdığımızda patlama efektini gözlemleyemeyiz. Bunun nedeni patlamanın yok olmasının anlık olarak gerçekleşmesidir. Bunu bir süre boyunca yani sayaç ile yapmamız gerekmektedir. </a:t>
            </a:r>
            <a:br>
              <a:rPr lang="tr-TR" sz="1400" dirty="0"/>
            </a:br>
            <a:r>
              <a:rPr lang="tr-TR" sz="1400" dirty="0"/>
              <a:t>Bu nedenle patlama objesini yok etme işlemini </a:t>
            </a:r>
            <a:r>
              <a:rPr lang="tr-TR" sz="1400" dirty="0" err="1"/>
              <a:t>YokEdici.cs</a:t>
            </a:r>
            <a:r>
              <a:rPr lang="tr-TR" sz="1400" dirty="0"/>
              <a:t> </a:t>
            </a:r>
            <a:r>
              <a:rPr lang="tr-TR" sz="1400" dirty="0" err="1"/>
              <a:t>Script’inde</a:t>
            </a:r>
            <a:r>
              <a:rPr lang="tr-TR" sz="1400" dirty="0"/>
              <a:t> Update() metodunun içinde </a:t>
            </a:r>
            <a:r>
              <a:rPr lang="tr-TR" sz="1400" b="1" u="sng" dirty="0"/>
              <a:t>yapmamalıyız</a:t>
            </a:r>
            <a:r>
              <a:rPr lang="tr-TR" sz="1400" dirty="0"/>
              <a:t>.</a:t>
            </a:r>
          </a:p>
        </p:txBody>
      </p:sp>
      <p:sp>
        <p:nvSpPr>
          <p:cNvPr id="22" name="Freeform: Shape 2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79253662-98EE-40CA-94CF-517CDF778743}"/>
              </a:ext>
            </a:extLst>
          </p:cNvPr>
          <p:cNvSpPr>
            <a:spLocks noGrp="1"/>
          </p:cNvSpPr>
          <p:nvPr>
            <p:ph idx="1"/>
          </p:nvPr>
        </p:nvSpPr>
        <p:spPr>
          <a:xfrm>
            <a:off x="838200" y="2506662"/>
            <a:ext cx="5393361" cy="4351338"/>
          </a:xfrm>
        </p:spPr>
        <p:txBody>
          <a:bodyPr>
            <a:normAutofit/>
          </a:bodyPr>
          <a:lstStyle/>
          <a:p>
            <a:pPr marL="0" indent="0">
              <a:buNone/>
            </a:pPr>
            <a:r>
              <a:rPr lang="tr-TR" sz="1100" dirty="0" err="1">
                <a:solidFill>
                  <a:srgbClr val="0000FF"/>
                </a:solidFill>
                <a:latin typeface="Consolas" panose="020B0609020204030204" pitchFamily="49" charset="0"/>
              </a:rPr>
              <a:t>void</a:t>
            </a:r>
            <a:r>
              <a:rPr lang="tr-TR" sz="1100" dirty="0">
                <a:solidFill>
                  <a:srgbClr val="000000"/>
                </a:solidFill>
                <a:latin typeface="Consolas" panose="020B0609020204030204" pitchFamily="49" charset="0"/>
              </a:rPr>
              <a:t> </a:t>
            </a:r>
            <a:r>
              <a:rPr lang="tr-TR" sz="1100" dirty="0">
                <a:solidFill>
                  <a:srgbClr val="0000FF"/>
                </a:solidFill>
                <a:latin typeface="Consolas" panose="020B0609020204030204" pitchFamily="49" charset="0"/>
              </a:rPr>
              <a:t>Update</a:t>
            </a:r>
            <a:r>
              <a:rPr lang="tr-TR" sz="1100" dirty="0">
                <a:solidFill>
                  <a:srgbClr val="000000"/>
                </a:solidFill>
                <a:latin typeface="Consolas" panose="020B0609020204030204" pitchFamily="49" charset="0"/>
              </a:rPr>
              <a:t>()</a:t>
            </a:r>
          </a:p>
          <a:p>
            <a:pPr marL="0" indent="0">
              <a:buNone/>
            </a:pPr>
            <a:r>
              <a:rPr lang="tr-TR" sz="1100" dirty="0">
                <a:solidFill>
                  <a:srgbClr val="000000"/>
                </a:solidFill>
                <a:latin typeface="Consolas" panose="020B0609020204030204" pitchFamily="49" charset="0"/>
              </a:rPr>
              <a:t>    {</a:t>
            </a:r>
          </a:p>
          <a:p>
            <a:pPr marL="0" indent="0">
              <a:buNone/>
            </a:pPr>
            <a:r>
              <a:rPr lang="tr-TR" sz="1100" dirty="0">
                <a:solidFill>
                  <a:srgbClr val="000000"/>
                </a:solidFill>
                <a:latin typeface="Consolas" panose="020B0609020204030204" pitchFamily="49" charset="0"/>
              </a:rPr>
              <a:t>        </a:t>
            </a:r>
            <a:r>
              <a:rPr lang="tr-TR" sz="1100" dirty="0" err="1">
                <a:solidFill>
                  <a:srgbClr val="0000FF"/>
                </a:solidFill>
                <a:latin typeface="Consolas" panose="020B0609020204030204" pitchFamily="49" charset="0"/>
              </a:rPr>
              <a:t>if</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yokEdiciGeriSayim.Bitti</a:t>
            </a:r>
            <a:r>
              <a:rPr lang="tr-TR" sz="1100" dirty="0">
                <a:solidFill>
                  <a:srgbClr val="000000"/>
                </a:solidFill>
                <a:latin typeface="Consolas" panose="020B0609020204030204" pitchFamily="49" charset="0"/>
              </a:rPr>
              <a:t>)</a:t>
            </a:r>
          </a:p>
          <a:p>
            <a:pPr marL="0" indent="0">
              <a:buNone/>
            </a:pPr>
            <a:r>
              <a:rPr lang="tr-TR" sz="1100" dirty="0">
                <a:solidFill>
                  <a:srgbClr val="000000"/>
                </a:solidFill>
                <a:latin typeface="Consolas" panose="020B0609020204030204" pitchFamily="49" charset="0"/>
              </a:rPr>
              <a:t>        {</a:t>
            </a:r>
          </a:p>
          <a:p>
            <a:pPr marL="0" indent="0">
              <a:buNone/>
            </a:pP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GameObject</a:t>
            </a:r>
            <a:r>
              <a:rPr lang="tr-TR" sz="1100" dirty="0">
                <a:solidFill>
                  <a:srgbClr val="000000"/>
                </a:solidFill>
                <a:latin typeface="Consolas" panose="020B0609020204030204" pitchFamily="49" charset="0"/>
              </a:rPr>
              <a:t> patlama = </a:t>
            </a:r>
            <a:r>
              <a:rPr lang="tr-TR" sz="1100" dirty="0" err="1">
                <a:solidFill>
                  <a:srgbClr val="000000"/>
                </a:solidFill>
                <a:latin typeface="Consolas" panose="020B0609020204030204" pitchFamily="49" charset="0"/>
              </a:rPr>
              <a:t>Instantiate</a:t>
            </a:r>
            <a:r>
              <a:rPr lang="tr-TR" sz="1100" dirty="0">
                <a:solidFill>
                  <a:srgbClr val="000000"/>
                </a:solidFill>
                <a:latin typeface="Consolas" panose="020B0609020204030204" pitchFamily="49" charset="0"/>
              </a:rPr>
              <a:t>(</a:t>
            </a:r>
            <a:r>
              <a:rPr lang="tr-TR" sz="1100" dirty="0" err="1">
                <a:solidFill>
                  <a:srgbClr val="000000"/>
                </a:solidFill>
                <a:latin typeface="Consolas" panose="020B0609020204030204" pitchFamily="49" charset="0"/>
              </a:rPr>
              <a:t>patlamaPrefab</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gameObject.transform.position</a:t>
            </a: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Quaternion.identity</a:t>
            </a:r>
            <a:r>
              <a:rPr lang="tr-TR" sz="1100" dirty="0">
                <a:solidFill>
                  <a:srgbClr val="000000"/>
                </a:solidFill>
                <a:latin typeface="Consolas" panose="020B0609020204030204" pitchFamily="49" charset="0"/>
              </a:rPr>
              <a:t>);</a:t>
            </a:r>
          </a:p>
          <a:p>
            <a:pPr marL="0" indent="0">
              <a:buNone/>
            </a:pPr>
            <a:r>
              <a:rPr lang="tr-TR" sz="1100" dirty="0">
                <a:solidFill>
                  <a:srgbClr val="000000"/>
                </a:solidFill>
                <a:latin typeface="Consolas" panose="020B0609020204030204" pitchFamily="49" charset="0"/>
              </a:rPr>
              <a:t>            </a:t>
            </a:r>
            <a:r>
              <a:rPr lang="tr-TR" sz="1100" dirty="0">
                <a:solidFill>
                  <a:srgbClr val="008000"/>
                </a:solidFill>
                <a:latin typeface="Consolas" panose="020B0609020204030204" pitchFamily="49" charset="0"/>
              </a:rPr>
              <a:t>//</a:t>
            </a:r>
            <a:r>
              <a:rPr lang="tr-TR" sz="1100" dirty="0" err="1">
                <a:solidFill>
                  <a:srgbClr val="008000"/>
                </a:solidFill>
                <a:latin typeface="Consolas" panose="020B0609020204030204" pitchFamily="49" charset="0"/>
              </a:rPr>
              <a:t>gameObject.transform.position</a:t>
            </a:r>
            <a:r>
              <a:rPr lang="tr-TR" sz="1100" dirty="0">
                <a:solidFill>
                  <a:srgbClr val="008000"/>
                </a:solidFill>
                <a:latin typeface="Consolas" panose="020B0609020204030204" pitchFamily="49" charset="0"/>
              </a:rPr>
              <a:t> : </a:t>
            </a:r>
            <a:r>
              <a:rPr lang="tr-TR" sz="1100" dirty="0" err="1">
                <a:solidFill>
                  <a:srgbClr val="008000"/>
                </a:solidFill>
                <a:latin typeface="Consolas" panose="020B0609020204030204" pitchFamily="49" charset="0"/>
              </a:rPr>
              <a:t>patlamaPrefab</a:t>
            </a:r>
            <a:r>
              <a:rPr lang="tr-TR" sz="1100" dirty="0">
                <a:solidFill>
                  <a:srgbClr val="008000"/>
                </a:solidFill>
                <a:latin typeface="Consolas" panose="020B0609020204030204" pitchFamily="49" charset="0"/>
              </a:rPr>
              <a:t> </a:t>
            </a:r>
            <a:r>
              <a:rPr lang="tr-TR" sz="1100" dirty="0" err="1">
                <a:solidFill>
                  <a:srgbClr val="008000"/>
                </a:solidFill>
                <a:latin typeface="Consolas" panose="020B0609020204030204" pitchFamily="49" charset="0"/>
              </a:rPr>
              <a:t>position</a:t>
            </a:r>
            <a:r>
              <a:rPr lang="tr-TR" sz="1100" dirty="0">
                <a:solidFill>
                  <a:srgbClr val="008000"/>
                </a:solidFill>
                <a:latin typeface="Consolas" panose="020B0609020204030204" pitchFamily="49" charset="0"/>
              </a:rPr>
              <a:t> değerini objemizin </a:t>
            </a:r>
            <a:r>
              <a:rPr lang="tr-TR" sz="1100" dirty="0" err="1">
                <a:solidFill>
                  <a:srgbClr val="008000"/>
                </a:solidFill>
                <a:latin typeface="Consolas" panose="020B0609020204030204" pitchFamily="49" charset="0"/>
              </a:rPr>
              <a:t>position</a:t>
            </a:r>
            <a:r>
              <a:rPr lang="tr-TR" sz="1100" dirty="0">
                <a:solidFill>
                  <a:srgbClr val="008000"/>
                </a:solidFill>
                <a:latin typeface="Consolas" panose="020B0609020204030204" pitchFamily="49" charset="0"/>
              </a:rPr>
              <a:t> değeri olarak belirledik.</a:t>
            </a:r>
            <a:endParaRPr lang="tr-TR" sz="1100" dirty="0">
              <a:solidFill>
                <a:srgbClr val="000000"/>
              </a:solidFill>
              <a:latin typeface="Consolas" panose="020B0609020204030204" pitchFamily="49" charset="0"/>
            </a:endParaRPr>
          </a:p>
          <a:p>
            <a:pPr marL="0" indent="0">
              <a:buNone/>
            </a:pPr>
            <a:r>
              <a:rPr lang="tr-TR" sz="1100" dirty="0">
                <a:solidFill>
                  <a:srgbClr val="000000"/>
                </a:solidFill>
                <a:latin typeface="Consolas" panose="020B0609020204030204" pitchFamily="49" charset="0"/>
              </a:rPr>
              <a:t>            </a:t>
            </a:r>
            <a:r>
              <a:rPr lang="tr-TR" sz="1100" dirty="0">
                <a:solidFill>
                  <a:srgbClr val="008000"/>
                </a:solidFill>
                <a:latin typeface="Consolas" panose="020B0609020204030204" pitchFamily="49" charset="0"/>
              </a:rPr>
              <a:t>//</a:t>
            </a:r>
            <a:r>
              <a:rPr lang="tr-TR" sz="1100" dirty="0" err="1">
                <a:solidFill>
                  <a:srgbClr val="008000"/>
                </a:solidFill>
                <a:latin typeface="Consolas" panose="020B0609020204030204" pitchFamily="49" charset="0"/>
              </a:rPr>
              <a:t>Quaternion.identity</a:t>
            </a:r>
            <a:r>
              <a:rPr lang="tr-TR" sz="1100" dirty="0">
                <a:solidFill>
                  <a:srgbClr val="008000"/>
                </a:solidFill>
                <a:latin typeface="Consolas" panose="020B0609020204030204" pitchFamily="49" charset="0"/>
              </a:rPr>
              <a:t> : Patlamanın </a:t>
            </a:r>
            <a:r>
              <a:rPr lang="tr-TR" sz="1100" dirty="0" err="1">
                <a:solidFill>
                  <a:srgbClr val="008000"/>
                </a:solidFill>
                <a:latin typeface="Consolas" panose="020B0609020204030204" pitchFamily="49" charset="0"/>
              </a:rPr>
              <a:t>notasyonunda</a:t>
            </a:r>
            <a:r>
              <a:rPr lang="tr-TR" sz="1100" dirty="0">
                <a:solidFill>
                  <a:srgbClr val="008000"/>
                </a:solidFill>
                <a:latin typeface="Consolas" panose="020B0609020204030204" pitchFamily="49" charset="0"/>
              </a:rPr>
              <a:t> herhangi bir değişiklik olmamasını sağladık.</a:t>
            </a:r>
            <a:endParaRPr lang="tr-TR" sz="1100" dirty="0">
              <a:solidFill>
                <a:srgbClr val="000000"/>
              </a:solidFill>
              <a:latin typeface="Consolas" panose="020B0609020204030204" pitchFamily="49" charset="0"/>
            </a:endParaRPr>
          </a:p>
          <a:p>
            <a:pPr marL="0" indent="0">
              <a:buNone/>
            </a:pP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Destroy</a:t>
            </a:r>
            <a:r>
              <a:rPr lang="tr-TR" sz="1100" dirty="0">
                <a:solidFill>
                  <a:srgbClr val="000000"/>
                </a:solidFill>
                <a:latin typeface="Consolas" panose="020B0609020204030204" pitchFamily="49" charset="0"/>
              </a:rPr>
              <a:t>(</a:t>
            </a:r>
            <a:r>
              <a:rPr lang="tr-TR" sz="1100" dirty="0" err="1">
                <a:solidFill>
                  <a:srgbClr val="000000"/>
                </a:solidFill>
                <a:latin typeface="Consolas" panose="020B0609020204030204" pitchFamily="49" charset="0"/>
              </a:rPr>
              <a:t>gameObject</a:t>
            </a:r>
            <a:r>
              <a:rPr lang="tr-TR" sz="1100" dirty="0">
                <a:solidFill>
                  <a:srgbClr val="000000"/>
                </a:solidFill>
                <a:latin typeface="Consolas" panose="020B0609020204030204" pitchFamily="49" charset="0"/>
              </a:rPr>
              <a:t>);</a:t>
            </a:r>
          </a:p>
          <a:p>
            <a:pPr marL="0" indent="0">
              <a:buNone/>
            </a:pP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patlamaGeriSayim</a:t>
            </a:r>
            <a:r>
              <a:rPr lang="tr-TR" sz="1100" dirty="0">
                <a:solidFill>
                  <a:srgbClr val="000000"/>
                </a:solidFill>
                <a:latin typeface="Consolas" panose="020B0609020204030204" pitchFamily="49" charset="0"/>
              </a:rPr>
              <a:t> = </a:t>
            </a:r>
            <a:r>
              <a:rPr lang="tr-TR" sz="1100" dirty="0" err="1">
                <a:solidFill>
                  <a:srgbClr val="000000"/>
                </a:solidFill>
                <a:latin typeface="Consolas" panose="020B0609020204030204" pitchFamily="49" charset="0"/>
              </a:rPr>
              <a:t>gameObject.AddComponent</a:t>
            </a:r>
            <a:r>
              <a:rPr lang="tr-TR" sz="1100" dirty="0">
                <a:solidFill>
                  <a:srgbClr val="000000"/>
                </a:solidFill>
                <a:latin typeface="Consolas" panose="020B0609020204030204" pitchFamily="49" charset="0"/>
              </a:rPr>
              <a:t>&lt;</a:t>
            </a:r>
            <a:r>
              <a:rPr lang="tr-TR" sz="1100" dirty="0" err="1">
                <a:solidFill>
                  <a:srgbClr val="000000"/>
                </a:solidFill>
                <a:latin typeface="Consolas" panose="020B0609020204030204" pitchFamily="49" charset="0"/>
              </a:rPr>
              <a:t>GeriSayimSayaci</a:t>
            </a:r>
            <a:r>
              <a:rPr lang="tr-TR" sz="1100" dirty="0">
                <a:solidFill>
                  <a:srgbClr val="000000"/>
                </a:solidFill>
                <a:latin typeface="Consolas" panose="020B0609020204030204" pitchFamily="49" charset="0"/>
              </a:rPr>
              <a:t>&gt;();</a:t>
            </a:r>
          </a:p>
          <a:p>
            <a:pPr marL="0" indent="0">
              <a:buNone/>
            </a:pPr>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a:t>
            </a:r>
            <a:r>
              <a:rPr lang="en-US" sz="1100" dirty="0" err="1">
                <a:solidFill>
                  <a:srgbClr val="008000"/>
                </a:solidFill>
                <a:latin typeface="Consolas" panose="020B0609020204030204" pitchFamily="49" charset="0"/>
              </a:rPr>
              <a:t>gameObject</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bu</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script'i</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eklediğimiz</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objeyi</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ifade</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eder</a:t>
            </a:r>
            <a:r>
              <a:rPr lang="en-US" sz="1100" dirty="0">
                <a:solidFill>
                  <a:srgbClr val="008000"/>
                </a:solidFill>
                <a:latin typeface="Consolas" panose="020B0609020204030204" pitchFamily="49" charset="0"/>
              </a:rPr>
              <a:t>. </a:t>
            </a:r>
            <a:endParaRPr lang="en-US" sz="1100" dirty="0">
              <a:solidFill>
                <a:srgbClr val="000000"/>
              </a:solidFill>
              <a:latin typeface="Consolas" panose="020B0609020204030204" pitchFamily="49" charset="0"/>
            </a:endParaRPr>
          </a:p>
          <a:p>
            <a:pPr marL="0" indent="0">
              <a:buNone/>
            </a:pPr>
            <a:r>
              <a:rPr lang="tr-TR" sz="1100" dirty="0">
                <a:solidFill>
                  <a:srgbClr val="000000"/>
                </a:solidFill>
                <a:latin typeface="Consolas" panose="020B0609020204030204" pitchFamily="49" charset="0"/>
              </a:rPr>
              <a:t>            </a:t>
            </a:r>
            <a:r>
              <a:rPr lang="tr-TR" sz="1100" dirty="0" err="1">
                <a:solidFill>
                  <a:srgbClr val="000000"/>
                </a:solidFill>
                <a:latin typeface="Consolas" panose="020B0609020204030204" pitchFamily="49" charset="0"/>
              </a:rPr>
              <a:t>Destroy</a:t>
            </a:r>
            <a:r>
              <a:rPr lang="tr-TR" sz="1100" dirty="0">
                <a:solidFill>
                  <a:srgbClr val="000000"/>
                </a:solidFill>
                <a:latin typeface="Consolas" panose="020B0609020204030204" pitchFamily="49" charset="0"/>
              </a:rPr>
              <a:t>(patlama);</a:t>
            </a:r>
          </a:p>
          <a:p>
            <a:pPr marL="0" indent="0">
              <a:buNone/>
            </a:pPr>
            <a:r>
              <a:rPr lang="tr-TR" sz="1100" dirty="0">
                <a:solidFill>
                  <a:srgbClr val="000000"/>
                </a:solidFill>
                <a:latin typeface="Consolas" panose="020B0609020204030204" pitchFamily="49" charset="0"/>
              </a:rPr>
              <a:t>        }</a:t>
            </a:r>
          </a:p>
          <a:p>
            <a:pPr marL="0" indent="0">
              <a:buNone/>
            </a:pPr>
            <a:r>
              <a:rPr lang="tr-TR" sz="1100" dirty="0">
                <a:solidFill>
                  <a:srgbClr val="000000"/>
                </a:solidFill>
                <a:latin typeface="Consolas" panose="020B0609020204030204" pitchFamily="49" charset="0"/>
              </a:rPr>
              <a:t>    }</a:t>
            </a:r>
            <a:endParaRPr lang="tr-TR" sz="1100" dirty="0"/>
          </a:p>
        </p:txBody>
      </p:sp>
      <p:sp>
        <p:nvSpPr>
          <p:cNvPr id="24" name="Oval 2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Tahriş edici">
            <a:extLst>
              <a:ext uri="{FF2B5EF4-FFF2-40B4-BE49-F238E27FC236}">
                <a16:creationId xmlns:a16="http://schemas.microsoft.com/office/drawing/2014/main" id="{A3B92264-7CDD-4709-96F7-DBB2C4C555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6" name="Freeform: Shape 2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676267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6C3F4C-B337-4BC5-9DE2-F1CF765610FE}"/>
              </a:ext>
            </a:extLst>
          </p:cNvPr>
          <p:cNvSpPr>
            <a:spLocks noGrp="1"/>
          </p:cNvSpPr>
          <p:nvPr>
            <p:ph type="title"/>
          </p:nvPr>
        </p:nvSpPr>
        <p:spPr>
          <a:xfrm>
            <a:off x="838200" y="365125"/>
            <a:ext cx="10968318" cy="1325563"/>
          </a:xfrm>
        </p:spPr>
        <p:txBody>
          <a:bodyPr>
            <a:normAutofit fontScale="90000"/>
          </a:bodyPr>
          <a:lstStyle/>
          <a:p>
            <a:r>
              <a:rPr lang="tr-TR" dirty="0" err="1"/>
              <a:t>YokEdici.cs</a:t>
            </a:r>
            <a:br>
              <a:rPr lang="tr-TR" dirty="0"/>
            </a:br>
            <a:r>
              <a:rPr lang="tr-TR" sz="3100" dirty="0"/>
              <a:t>Bu </a:t>
            </a:r>
            <a:r>
              <a:rPr lang="tr-TR" sz="3100" dirty="0" err="1"/>
              <a:t>Script</a:t>
            </a:r>
            <a:r>
              <a:rPr lang="tr-TR" sz="3100" dirty="0"/>
              <a:t> içerisinde sadece bu </a:t>
            </a:r>
            <a:r>
              <a:rPr lang="tr-TR" sz="3100" dirty="0" err="1"/>
              <a:t>Script’in</a:t>
            </a:r>
            <a:r>
              <a:rPr lang="tr-TR" sz="3100" dirty="0"/>
              <a:t> Component olarak eklenmiş olduğu oyun objesini yok ediyoruz.</a:t>
            </a:r>
            <a:endParaRPr lang="tr-TR" dirty="0"/>
          </a:p>
        </p:txBody>
      </p:sp>
      <p:sp>
        <p:nvSpPr>
          <p:cNvPr id="3" name="İçerik Yer Tutucusu 2">
            <a:extLst>
              <a:ext uri="{FF2B5EF4-FFF2-40B4-BE49-F238E27FC236}">
                <a16:creationId xmlns:a16="http://schemas.microsoft.com/office/drawing/2014/main" id="{9C3243CF-D6AB-40DF-BF09-FC3519935CF7}"/>
              </a:ext>
            </a:extLst>
          </p:cNvPr>
          <p:cNvSpPr>
            <a:spLocks noGrp="1"/>
          </p:cNvSpPr>
          <p:nvPr>
            <p:ph idx="1"/>
          </p:nvPr>
        </p:nvSpPr>
        <p:spPr/>
        <p:txBody>
          <a:bodyPr>
            <a:normAutofit fontScale="77500" lnSpcReduction="20000"/>
          </a:bodyPr>
          <a:lstStyle/>
          <a:p>
            <a:pPr marL="0" indent="0">
              <a:buNone/>
            </a:pPr>
            <a:r>
              <a:rPr lang="tr-TR" dirty="0" err="1">
                <a:solidFill>
                  <a:srgbClr val="0000FF"/>
                </a:solidFill>
                <a:latin typeface="Consolas" panose="020B0609020204030204" pitchFamily="49" charset="0"/>
              </a:rPr>
              <a:t>void</a:t>
            </a:r>
            <a:r>
              <a:rPr lang="tr-TR" dirty="0">
                <a:solidFill>
                  <a:srgbClr val="000000"/>
                </a:solidFill>
                <a:latin typeface="Consolas" panose="020B0609020204030204" pitchFamily="49" charset="0"/>
              </a:rPr>
              <a:t> </a:t>
            </a:r>
            <a:r>
              <a:rPr lang="tr-TR" dirty="0">
                <a:solidFill>
                  <a:srgbClr val="0000FF"/>
                </a:solidFill>
                <a:latin typeface="Consolas" panose="020B0609020204030204" pitchFamily="49" charset="0"/>
              </a:rPr>
              <a:t>Update</a:t>
            </a:r>
            <a:r>
              <a:rPr lang="tr-TR" dirty="0">
                <a:solidFill>
                  <a:srgbClr val="000000"/>
                </a:solidFill>
                <a:latin typeface="Consolas" panose="020B0609020204030204" pitchFamily="49" charset="0"/>
              </a:rPr>
              <a:t>()</a:t>
            </a:r>
          </a:p>
          <a:p>
            <a:pPr marL="0" indent="0">
              <a:buNone/>
            </a:pPr>
            <a:r>
              <a:rPr lang="tr-TR" dirty="0">
                <a:solidFill>
                  <a:srgbClr val="000000"/>
                </a:solidFill>
                <a:latin typeface="Consolas" panose="020B0609020204030204" pitchFamily="49" charset="0"/>
              </a:rPr>
              <a:t>    {</a:t>
            </a:r>
          </a:p>
          <a:p>
            <a:pPr marL="0" indent="0">
              <a:buNone/>
            </a:pPr>
            <a:r>
              <a:rPr lang="tr-TR" dirty="0">
                <a:solidFill>
                  <a:srgbClr val="000000"/>
                </a:solidFill>
                <a:latin typeface="Consolas" panose="020B0609020204030204" pitchFamily="49" charset="0"/>
              </a:rPr>
              <a:t>        </a:t>
            </a:r>
            <a:r>
              <a:rPr lang="tr-TR" dirty="0" err="1">
                <a:solidFill>
                  <a:srgbClr val="0000FF"/>
                </a:solidFill>
                <a:latin typeface="Consolas" panose="020B0609020204030204" pitchFamily="49" charset="0"/>
              </a:rPr>
              <a:t>if</a:t>
            </a:r>
            <a:r>
              <a:rPr lang="tr-TR" dirty="0">
                <a:solidFill>
                  <a:srgbClr val="000000"/>
                </a:solidFill>
                <a:latin typeface="Consolas" panose="020B0609020204030204" pitchFamily="49" charset="0"/>
              </a:rPr>
              <a:t> (</a:t>
            </a:r>
            <a:r>
              <a:rPr lang="tr-TR" dirty="0" err="1">
                <a:solidFill>
                  <a:srgbClr val="000000"/>
                </a:solidFill>
                <a:latin typeface="Consolas" panose="020B0609020204030204" pitchFamily="49" charset="0"/>
              </a:rPr>
              <a:t>yokEdiciGeriSayim.Bitti</a:t>
            </a:r>
            <a:r>
              <a:rPr lang="tr-TR" dirty="0">
                <a:solidFill>
                  <a:srgbClr val="000000"/>
                </a:solidFill>
                <a:latin typeface="Consolas" panose="020B0609020204030204" pitchFamily="49" charset="0"/>
              </a:rPr>
              <a:t>)</a:t>
            </a:r>
          </a:p>
          <a:p>
            <a:pPr marL="0" indent="0">
              <a:buNone/>
            </a:pPr>
            <a:r>
              <a:rPr lang="tr-TR" dirty="0">
                <a:solidFill>
                  <a:srgbClr val="000000"/>
                </a:solidFill>
                <a:latin typeface="Consolas" panose="020B0609020204030204" pitchFamily="49" charset="0"/>
              </a:rPr>
              <a:t>        {</a:t>
            </a:r>
          </a:p>
          <a:p>
            <a:pPr marL="0" indent="0">
              <a:buNone/>
            </a:pPr>
            <a:r>
              <a:rPr lang="tr-TR" dirty="0">
                <a:solidFill>
                  <a:srgbClr val="000000"/>
                </a:solidFill>
                <a:latin typeface="Consolas" panose="020B0609020204030204" pitchFamily="49" charset="0"/>
              </a:rPr>
              <a:t>            </a:t>
            </a:r>
            <a:r>
              <a:rPr lang="tr-TR" dirty="0" err="1">
                <a:solidFill>
                  <a:srgbClr val="000000"/>
                </a:solidFill>
                <a:latin typeface="Consolas" panose="020B0609020204030204" pitchFamily="49" charset="0"/>
              </a:rPr>
              <a:t>Instantiate</a:t>
            </a:r>
            <a:r>
              <a:rPr lang="tr-TR" dirty="0">
                <a:solidFill>
                  <a:srgbClr val="000000"/>
                </a:solidFill>
                <a:latin typeface="Consolas" panose="020B0609020204030204" pitchFamily="49" charset="0"/>
              </a:rPr>
              <a:t>(</a:t>
            </a:r>
            <a:r>
              <a:rPr lang="tr-TR" dirty="0" err="1">
                <a:solidFill>
                  <a:srgbClr val="000000"/>
                </a:solidFill>
                <a:latin typeface="Consolas" panose="020B0609020204030204" pitchFamily="49" charset="0"/>
              </a:rPr>
              <a:t>patlamaPrefab</a:t>
            </a:r>
            <a:r>
              <a:rPr lang="tr-TR" dirty="0">
                <a:solidFill>
                  <a:srgbClr val="000000"/>
                </a:solidFill>
                <a:latin typeface="Consolas" panose="020B0609020204030204" pitchFamily="49" charset="0"/>
              </a:rPr>
              <a:t>, </a:t>
            </a:r>
            <a:r>
              <a:rPr lang="tr-TR" dirty="0" err="1">
                <a:solidFill>
                  <a:srgbClr val="000000"/>
                </a:solidFill>
                <a:latin typeface="Consolas" panose="020B0609020204030204" pitchFamily="49" charset="0"/>
              </a:rPr>
              <a:t>gameObject.transform.position</a:t>
            </a:r>
            <a:r>
              <a:rPr lang="tr-TR" dirty="0">
                <a:solidFill>
                  <a:srgbClr val="000000"/>
                </a:solidFill>
                <a:latin typeface="Consolas" panose="020B0609020204030204" pitchFamily="49" charset="0"/>
              </a:rPr>
              <a:t>, </a:t>
            </a:r>
            <a:r>
              <a:rPr lang="tr-TR" dirty="0" err="1">
                <a:solidFill>
                  <a:srgbClr val="000000"/>
                </a:solidFill>
                <a:latin typeface="Consolas" panose="020B0609020204030204" pitchFamily="49" charset="0"/>
              </a:rPr>
              <a:t>Quaternion.identity</a:t>
            </a:r>
            <a:r>
              <a:rPr lang="tr-TR" dirty="0">
                <a:solidFill>
                  <a:srgbClr val="000000"/>
                </a:solidFill>
                <a:latin typeface="Consolas" panose="020B0609020204030204" pitchFamily="49" charset="0"/>
              </a:rPr>
              <a:t>);</a:t>
            </a:r>
          </a:p>
          <a:p>
            <a:pPr marL="0" indent="0">
              <a:buNone/>
            </a:pPr>
            <a:r>
              <a:rPr lang="tr-TR" dirty="0">
                <a:solidFill>
                  <a:srgbClr val="000000"/>
                </a:solidFill>
                <a:latin typeface="Consolas" panose="020B0609020204030204" pitchFamily="49" charset="0"/>
              </a:rPr>
              <a:t>            </a:t>
            </a:r>
            <a:r>
              <a:rPr lang="tr-TR" dirty="0">
                <a:solidFill>
                  <a:srgbClr val="008000"/>
                </a:solidFill>
                <a:latin typeface="Consolas" panose="020B0609020204030204" pitchFamily="49" charset="0"/>
              </a:rPr>
              <a:t>//</a:t>
            </a:r>
            <a:r>
              <a:rPr lang="tr-TR" dirty="0" err="1">
                <a:solidFill>
                  <a:srgbClr val="008000"/>
                </a:solidFill>
                <a:latin typeface="Consolas" panose="020B0609020204030204" pitchFamily="49" charset="0"/>
              </a:rPr>
              <a:t>gameObject.transform.position</a:t>
            </a:r>
            <a:r>
              <a:rPr lang="tr-TR" dirty="0">
                <a:solidFill>
                  <a:srgbClr val="008000"/>
                </a:solidFill>
                <a:latin typeface="Consolas" panose="020B0609020204030204" pitchFamily="49" charset="0"/>
              </a:rPr>
              <a:t> : </a:t>
            </a:r>
            <a:r>
              <a:rPr lang="tr-TR" dirty="0" err="1">
                <a:solidFill>
                  <a:srgbClr val="008000"/>
                </a:solidFill>
                <a:latin typeface="Consolas" panose="020B0609020204030204" pitchFamily="49" charset="0"/>
              </a:rPr>
              <a:t>patlamaPrefab</a:t>
            </a:r>
            <a:r>
              <a:rPr lang="tr-TR" dirty="0">
                <a:solidFill>
                  <a:srgbClr val="008000"/>
                </a:solidFill>
                <a:latin typeface="Consolas" panose="020B0609020204030204" pitchFamily="49" charset="0"/>
              </a:rPr>
              <a:t> </a:t>
            </a:r>
            <a:r>
              <a:rPr lang="tr-TR" dirty="0" err="1">
                <a:solidFill>
                  <a:srgbClr val="008000"/>
                </a:solidFill>
                <a:latin typeface="Consolas" panose="020B0609020204030204" pitchFamily="49" charset="0"/>
              </a:rPr>
              <a:t>position</a:t>
            </a:r>
            <a:r>
              <a:rPr lang="tr-TR" dirty="0">
                <a:solidFill>
                  <a:srgbClr val="008000"/>
                </a:solidFill>
                <a:latin typeface="Consolas" panose="020B0609020204030204" pitchFamily="49" charset="0"/>
              </a:rPr>
              <a:t> değerini objemizin </a:t>
            </a:r>
            <a:r>
              <a:rPr lang="tr-TR" dirty="0" err="1">
                <a:solidFill>
                  <a:srgbClr val="008000"/>
                </a:solidFill>
                <a:latin typeface="Consolas" panose="020B0609020204030204" pitchFamily="49" charset="0"/>
              </a:rPr>
              <a:t>position</a:t>
            </a:r>
            <a:r>
              <a:rPr lang="tr-TR" dirty="0">
                <a:solidFill>
                  <a:srgbClr val="008000"/>
                </a:solidFill>
                <a:latin typeface="Consolas" panose="020B0609020204030204" pitchFamily="49" charset="0"/>
              </a:rPr>
              <a:t> değeri olarak belirledik.</a:t>
            </a:r>
            <a:endParaRPr lang="tr-TR" dirty="0">
              <a:solidFill>
                <a:srgbClr val="000000"/>
              </a:solidFill>
              <a:latin typeface="Consolas" panose="020B0609020204030204" pitchFamily="49" charset="0"/>
            </a:endParaRPr>
          </a:p>
          <a:p>
            <a:pPr marL="0" indent="0">
              <a:buNone/>
            </a:pPr>
            <a:r>
              <a:rPr lang="tr-TR" dirty="0">
                <a:solidFill>
                  <a:srgbClr val="000000"/>
                </a:solidFill>
                <a:latin typeface="Consolas" panose="020B0609020204030204" pitchFamily="49" charset="0"/>
              </a:rPr>
              <a:t>            </a:t>
            </a:r>
            <a:r>
              <a:rPr lang="tr-TR" dirty="0">
                <a:solidFill>
                  <a:srgbClr val="008000"/>
                </a:solidFill>
                <a:latin typeface="Consolas" panose="020B0609020204030204" pitchFamily="49" charset="0"/>
              </a:rPr>
              <a:t>//</a:t>
            </a:r>
            <a:r>
              <a:rPr lang="tr-TR" dirty="0" err="1">
                <a:solidFill>
                  <a:srgbClr val="008000"/>
                </a:solidFill>
                <a:latin typeface="Consolas" panose="020B0609020204030204" pitchFamily="49" charset="0"/>
              </a:rPr>
              <a:t>Quaternion.identity</a:t>
            </a:r>
            <a:r>
              <a:rPr lang="tr-TR" dirty="0">
                <a:solidFill>
                  <a:srgbClr val="008000"/>
                </a:solidFill>
                <a:latin typeface="Consolas" panose="020B0609020204030204" pitchFamily="49" charset="0"/>
              </a:rPr>
              <a:t> : Patlamanın </a:t>
            </a:r>
            <a:r>
              <a:rPr lang="tr-TR" dirty="0" err="1">
                <a:solidFill>
                  <a:srgbClr val="008000"/>
                </a:solidFill>
                <a:latin typeface="Consolas" panose="020B0609020204030204" pitchFamily="49" charset="0"/>
              </a:rPr>
              <a:t>notasyonunda</a:t>
            </a:r>
            <a:r>
              <a:rPr lang="tr-TR" dirty="0">
                <a:solidFill>
                  <a:srgbClr val="008000"/>
                </a:solidFill>
                <a:latin typeface="Consolas" panose="020B0609020204030204" pitchFamily="49" charset="0"/>
              </a:rPr>
              <a:t> herhangi bir değişiklik olmamasını sağladık.</a:t>
            </a:r>
            <a:endParaRPr lang="tr-TR" dirty="0">
              <a:solidFill>
                <a:srgbClr val="000000"/>
              </a:solidFill>
              <a:latin typeface="Consolas" panose="020B0609020204030204" pitchFamily="49" charset="0"/>
            </a:endParaRPr>
          </a:p>
          <a:p>
            <a:pPr marL="0" indent="0">
              <a:buNone/>
            </a:pPr>
            <a:r>
              <a:rPr lang="tr-TR" dirty="0">
                <a:solidFill>
                  <a:srgbClr val="000000"/>
                </a:solidFill>
                <a:latin typeface="Consolas" panose="020B0609020204030204" pitchFamily="49" charset="0"/>
              </a:rPr>
              <a:t>            </a:t>
            </a:r>
            <a:r>
              <a:rPr lang="tr-TR" dirty="0" err="1">
                <a:solidFill>
                  <a:srgbClr val="000000"/>
                </a:solidFill>
                <a:latin typeface="Consolas" panose="020B0609020204030204" pitchFamily="49" charset="0"/>
              </a:rPr>
              <a:t>Destroy</a:t>
            </a:r>
            <a:r>
              <a:rPr lang="tr-TR" dirty="0">
                <a:solidFill>
                  <a:srgbClr val="000000"/>
                </a:solidFill>
                <a:latin typeface="Consolas" panose="020B0609020204030204" pitchFamily="49" charset="0"/>
              </a:rPr>
              <a:t>(</a:t>
            </a:r>
            <a:r>
              <a:rPr lang="tr-TR" dirty="0" err="1">
                <a:solidFill>
                  <a:srgbClr val="000000"/>
                </a:solidFill>
                <a:latin typeface="Consolas" panose="020B0609020204030204" pitchFamily="49" charset="0"/>
              </a:rPr>
              <a:t>gameObject</a:t>
            </a:r>
            <a:r>
              <a:rPr lang="tr-TR" dirty="0">
                <a:solidFill>
                  <a:srgbClr val="000000"/>
                </a:solidFill>
                <a:latin typeface="Consolas" panose="020B0609020204030204" pitchFamily="49" charset="0"/>
              </a:rPr>
              <a:t>);</a:t>
            </a:r>
          </a:p>
          <a:p>
            <a:pPr marL="0" indent="0">
              <a:buNone/>
            </a:pPr>
            <a:r>
              <a:rPr lang="tr-TR" dirty="0">
                <a:solidFill>
                  <a:srgbClr val="000000"/>
                </a:solidFill>
                <a:latin typeface="Consolas" panose="020B0609020204030204" pitchFamily="49" charset="0"/>
              </a:rPr>
              <a:t>        }</a:t>
            </a:r>
          </a:p>
          <a:p>
            <a:pPr marL="0" indent="0">
              <a:buNone/>
            </a:pPr>
            <a:r>
              <a:rPr lang="tr-TR" dirty="0">
                <a:solidFill>
                  <a:srgbClr val="000000"/>
                </a:solidFill>
                <a:latin typeface="Consolas" panose="020B0609020204030204" pitchFamily="49" charset="0"/>
              </a:rPr>
              <a:t>    }</a:t>
            </a:r>
            <a:endParaRPr lang="tr-TR" dirty="0"/>
          </a:p>
        </p:txBody>
      </p:sp>
    </p:spTree>
    <p:extLst>
      <p:ext uri="{BB962C8B-B14F-4D97-AF65-F5344CB8AC3E}">
        <p14:creationId xmlns:p14="http://schemas.microsoft.com/office/powerpoint/2010/main" val="2194046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D3B2155-1571-436A-97AB-9904068F0E9A}"/>
              </a:ext>
            </a:extLst>
          </p:cNvPr>
          <p:cNvSpPr>
            <a:spLocks noGrp="1"/>
          </p:cNvSpPr>
          <p:nvPr>
            <p:ph type="title"/>
          </p:nvPr>
        </p:nvSpPr>
        <p:spPr>
          <a:xfrm>
            <a:off x="621792" y="1161288"/>
            <a:ext cx="3602736" cy="4526280"/>
          </a:xfrm>
        </p:spPr>
        <p:txBody>
          <a:bodyPr>
            <a:normAutofit/>
          </a:bodyPr>
          <a:lstStyle/>
          <a:p>
            <a:r>
              <a:rPr lang="tr-TR" sz="3400"/>
              <a:t>Patlama Yok Etmeyi Ayrı Bir Script’te Planlayalım.</a:t>
            </a:r>
            <a:br>
              <a:rPr lang="tr-TR" sz="3400"/>
            </a:br>
            <a:r>
              <a:rPr lang="tr-TR" sz="3400"/>
              <a:t>PatlamaYokEdici.cs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8E8A4651-1F6D-4978-B687-B9C8D65568FB}"/>
              </a:ext>
            </a:extLst>
          </p:cNvPr>
          <p:cNvSpPr>
            <a:spLocks noGrp="1"/>
          </p:cNvSpPr>
          <p:nvPr>
            <p:ph idx="1"/>
          </p:nvPr>
        </p:nvSpPr>
        <p:spPr>
          <a:xfrm>
            <a:off x="5305254" y="255494"/>
            <a:ext cx="7187064" cy="6858000"/>
          </a:xfrm>
        </p:spPr>
        <p:txBody>
          <a:bodyPr anchor="ctr">
            <a:normAutofit/>
          </a:bodyPr>
          <a:lstStyle/>
          <a:p>
            <a:pPr marL="0" indent="0">
              <a:buNone/>
            </a:pPr>
            <a:r>
              <a:rPr lang="tr-TR" sz="1400" dirty="0">
                <a:solidFill>
                  <a:srgbClr val="008000"/>
                </a:solidFill>
                <a:latin typeface="Consolas" panose="020B0609020204030204" pitchFamily="49" charset="0"/>
              </a:rPr>
              <a:t>//Ekli olduğu objeyi 1 </a:t>
            </a:r>
            <a:r>
              <a:rPr lang="tr-TR" sz="1400" dirty="0" err="1">
                <a:solidFill>
                  <a:srgbClr val="008000"/>
                </a:solidFill>
                <a:latin typeface="Consolas" panose="020B0609020204030204" pitchFamily="49" charset="0"/>
              </a:rPr>
              <a:t>sn'de</a:t>
            </a:r>
            <a:r>
              <a:rPr lang="tr-TR" sz="1400" dirty="0">
                <a:solidFill>
                  <a:srgbClr val="008000"/>
                </a:solidFill>
                <a:latin typeface="Consolas" panose="020B0609020204030204" pitchFamily="49" charset="0"/>
              </a:rPr>
              <a:t> yok edecek. (</a:t>
            </a:r>
            <a:r>
              <a:rPr lang="tr-TR" sz="1400" dirty="0" err="1">
                <a:solidFill>
                  <a:srgbClr val="008000"/>
                </a:solidFill>
                <a:latin typeface="Consolas" panose="020B0609020204030204" pitchFamily="49" charset="0"/>
              </a:rPr>
              <a:t>PatlamaPrefab</a:t>
            </a:r>
            <a:r>
              <a:rPr lang="tr-TR" sz="1400" dirty="0">
                <a:solidFill>
                  <a:srgbClr val="008000"/>
                </a:solidFill>
                <a:latin typeface="Consolas" panose="020B0609020204030204" pitchFamily="49" charset="0"/>
              </a:rPr>
              <a:t>)</a:t>
            </a:r>
            <a:endParaRPr lang="tr-TR" sz="1400" dirty="0">
              <a:solidFill>
                <a:srgbClr val="000000"/>
              </a:solidFill>
              <a:latin typeface="Consolas" panose="020B0609020204030204" pitchFamily="49" charset="0"/>
            </a:endParaRPr>
          </a:p>
          <a:p>
            <a:pPr marL="0" indent="0">
              <a:buNone/>
            </a:pPr>
            <a:r>
              <a:rPr lang="tr-TR" sz="1400" dirty="0" err="1">
                <a:solidFill>
                  <a:srgbClr val="0000FF"/>
                </a:solidFill>
                <a:latin typeface="Consolas" panose="020B0609020204030204" pitchFamily="49" charset="0"/>
              </a:rPr>
              <a:t>public</a:t>
            </a: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class</a:t>
            </a:r>
            <a:r>
              <a:rPr lang="tr-TR" sz="1400" dirty="0">
                <a:solidFill>
                  <a:srgbClr val="000000"/>
                </a:solidFill>
                <a:latin typeface="Consolas" panose="020B0609020204030204" pitchFamily="49" charset="0"/>
              </a:rPr>
              <a:t> </a:t>
            </a:r>
            <a:r>
              <a:rPr lang="tr-TR" sz="1400" dirty="0" err="1">
                <a:solidFill>
                  <a:srgbClr val="2B91AF"/>
                </a:solidFill>
                <a:latin typeface="Consolas" panose="020B0609020204030204" pitchFamily="49" charset="0"/>
              </a:rPr>
              <a:t>PatlamaYokEdici</a:t>
            </a:r>
            <a:r>
              <a:rPr lang="tr-TR" sz="1400" dirty="0">
                <a:solidFill>
                  <a:srgbClr val="000000"/>
                </a:solidFill>
                <a:latin typeface="Consolas" panose="020B0609020204030204" pitchFamily="49" charset="0"/>
              </a:rPr>
              <a:t> : </a:t>
            </a:r>
            <a:r>
              <a:rPr lang="tr-TR" sz="1400" dirty="0" err="1">
                <a:solidFill>
                  <a:srgbClr val="000000"/>
                </a:solidFill>
                <a:latin typeface="Consolas" panose="020B0609020204030204" pitchFamily="49" charset="0"/>
              </a:rPr>
              <a:t>MonoBehaviour</a:t>
            </a:r>
            <a:endParaRPr lang="tr-TR" sz="1400" dirty="0">
              <a:solidFill>
                <a:srgbClr val="000000"/>
              </a:solidFill>
              <a:latin typeface="Consolas" panose="020B0609020204030204" pitchFamily="49" charset="0"/>
            </a:endParaRPr>
          </a:p>
          <a:p>
            <a:pPr marL="0" indent="0">
              <a:buNone/>
            </a:pP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a:t>
            </a:r>
            <a:r>
              <a:rPr lang="tr-TR"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Start is called before the first frame update</a:t>
            </a:r>
            <a:endParaRPr lang="en-US" sz="1400" dirty="0">
              <a:solidFill>
                <a:srgbClr val="000000"/>
              </a:solidFill>
              <a:latin typeface="Consolas" panose="020B0609020204030204" pitchFamily="49" charset="0"/>
            </a:endParaRPr>
          </a:p>
          <a:p>
            <a:pPr marL="0" indent="0">
              <a:buNone/>
            </a:pP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a:solidFill>
                  <a:srgbClr val="0000FF"/>
                </a:solidFill>
                <a:latin typeface="Consolas" panose="020B0609020204030204" pitchFamily="49" charset="0"/>
              </a:rPr>
              <a:t>Start</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a:t>
            </a:r>
            <a:r>
              <a:rPr lang="tr-TR" sz="1400" dirty="0">
                <a:solidFill>
                  <a:srgbClr val="000000"/>
                </a:solidFill>
                <a:latin typeface="Consolas" panose="020B0609020204030204" pitchFamily="49" charset="0"/>
              </a:rPr>
              <a:t> = </a:t>
            </a:r>
            <a:r>
              <a:rPr lang="tr-TR" sz="1400" dirty="0" err="1">
                <a:solidFill>
                  <a:srgbClr val="000000"/>
                </a:solidFill>
                <a:latin typeface="Consolas" panose="020B0609020204030204" pitchFamily="49" charset="0"/>
              </a:rPr>
              <a:t>gameObject.AddComponent</a:t>
            </a:r>
            <a:r>
              <a:rPr lang="tr-TR" sz="1400" dirty="0">
                <a:solidFill>
                  <a:srgbClr val="000000"/>
                </a:solidFill>
                <a:latin typeface="Consolas" panose="020B0609020204030204" pitchFamily="49" charset="0"/>
              </a:rPr>
              <a:t>&lt;</a:t>
            </a:r>
            <a:r>
              <a:rPr lang="tr-TR" sz="1400" dirty="0" err="1">
                <a:solidFill>
                  <a:srgbClr val="000000"/>
                </a:solidFill>
                <a:latin typeface="Consolas" panose="020B0609020204030204" pitchFamily="49" charset="0"/>
              </a:rPr>
              <a:t>GeriSayimSayaci</a:t>
            </a:r>
            <a:r>
              <a:rPr lang="tr-TR" sz="1400" dirty="0">
                <a:solidFill>
                  <a:srgbClr val="000000"/>
                </a:solidFill>
                <a:latin typeface="Consolas" panose="020B0609020204030204" pitchFamily="49" charset="0"/>
              </a:rPr>
              <a:t>&gt;();</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gerisayimsayaci.ToplamSure</a:t>
            </a:r>
            <a:r>
              <a:rPr lang="tr-TR" sz="1400" dirty="0">
                <a:solidFill>
                  <a:srgbClr val="000000"/>
                </a:solidFill>
                <a:latin typeface="Consolas" panose="020B0609020204030204" pitchFamily="49" charset="0"/>
              </a:rPr>
              <a:t> = 1;</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gerisayimsayaci.Calistir</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endParaRPr lang="tr-TR"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Update is called once per frame</a:t>
            </a:r>
            <a:endParaRPr lang="en-US" sz="1400" dirty="0">
              <a:solidFill>
                <a:srgbClr val="000000"/>
              </a:solidFill>
              <a:latin typeface="Consolas" panose="020B0609020204030204" pitchFamily="49" charset="0"/>
            </a:endParaRPr>
          </a:p>
          <a:p>
            <a:pPr marL="0" indent="0">
              <a:buNone/>
            </a:pP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a:solidFill>
                  <a:srgbClr val="0000FF"/>
                </a:solidFill>
                <a:latin typeface="Consolas" panose="020B0609020204030204" pitchFamily="49" charset="0"/>
              </a:rPr>
              <a:t>Update</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gerisayimsayaci.Bitti</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Destroy</a:t>
            </a:r>
            <a:r>
              <a:rPr lang="tr-TR" sz="1400" dirty="0">
                <a:solidFill>
                  <a:srgbClr val="000000"/>
                </a:solidFill>
                <a:latin typeface="Consolas" panose="020B0609020204030204" pitchFamily="49" charset="0"/>
              </a:rPr>
              <a:t>(</a:t>
            </a:r>
            <a:r>
              <a:rPr lang="tr-TR" sz="1400" dirty="0" err="1">
                <a:solidFill>
                  <a:srgbClr val="000000"/>
                </a:solidFill>
                <a:latin typeface="Consolas" panose="020B0609020204030204" pitchFamily="49" charset="0"/>
              </a:rPr>
              <a:t>gameObject</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a:t>
            </a:r>
          </a:p>
          <a:p>
            <a:pPr marL="0" indent="0">
              <a:buNone/>
            </a:pPr>
            <a:endParaRPr lang="tr-TR" sz="1400" dirty="0"/>
          </a:p>
        </p:txBody>
      </p:sp>
    </p:spTree>
    <p:extLst>
      <p:ext uri="{BB962C8B-B14F-4D97-AF65-F5344CB8AC3E}">
        <p14:creationId xmlns:p14="http://schemas.microsoft.com/office/powerpoint/2010/main" val="3295604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descr="ekran görüntüsü, ekran, televizyon, siyah içeren bir resim&#10;&#10;Açıklama otomatik olarak oluşturuldu">
            <a:extLst>
              <a:ext uri="{FF2B5EF4-FFF2-40B4-BE49-F238E27FC236}">
                <a16:creationId xmlns:a16="http://schemas.microsoft.com/office/drawing/2014/main" id="{E6369776-088C-46FB-9238-9CC3261D83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00" t="24626" r="2401" b="12057"/>
          <a:stretch/>
        </p:blipFill>
        <p:spPr>
          <a:xfrm>
            <a:off x="5101771" y="10"/>
            <a:ext cx="7094361" cy="6857989"/>
          </a:xfrm>
          <a:prstGeom prst="rect">
            <a:avLst/>
          </a:prstGeom>
        </p:spPr>
      </p:pic>
      <p:sp>
        <p:nvSpPr>
          <p:cNvPr id="10" name="Rectangle 9">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432F9BCC-547E-4399-9739-5C8346CF51EA}"/>
              </a:ext>
            </a:extLst>
          </p:cNvPr>
          <p:cNvSpPr>
            <a:spLocks noGrp="1"/>
          </p:cNvSpPr>
          <p:nvPr>
            <p:ph type="title"/>
          </p:nvPr>
        </p:nvSpPr>
        <p:spPr>
          <a:xfrm>
            <a:off x="456488" y="-727061"/>
            <a:ext cx="4471444" cy="4947613"/>
          </a:xfrm>
        </p:spPr>
        <p:txBody>
          <a:bodyPr vert="horz" lIns="91440" tIns="45720" rIns="91440" bIns="45720" rtlCol="0" anchor="b">
            <a:normAutofit/>
          </a:bodyPr>
          <a:lstStyle/>
          <a:p>
            <a:pPr algn="ctr"/>
            <a:r>
              <a:rPr lang="tr-TR" dirty="0">
                <a:solidFill>
                  <a:srgbClr val="FFFFFF"/>
                </a:solidFill>
              </a:rPr>
              <a:t>Patlama Yok Edici </a:t>
            </a:r>
            <a:br>
              <a:rPr lang="tr-TR" dirty="0">
                <a:solidFill>
                  <a:srgbClr val="FFFFFF"/>
                </a:solidFill>
              </a:rPr>
            </a:br>
            <a:r>
              <a:rPr lang="tr-TR" dirty="0" err="1">
                <a:solidFill>
                  <a:srgbClr val="FFFFFF"/>
                </a:solidFill>
              </a:rPr>
              <a:t>Component’i</a:t>
            </a:r>
            <a:r>
              <a:rPr lang="tr-TR" dirty="0">
                <a:solidFill>
                  <a:srgbClr val="FFFFFF"/>
                </a:solidFill>
              </a:rPr>
              <a:t> </a:t>
            </a:r>
            <a:r>
              <a:rPr lang="tr-TR" dirty="0" err="1">
                <a:solidFill>
                  <a:srgbClr val="FFFFFF"/>
                </a:solidFill>
              </a:rPr>
              <a:t>Explosion</a:t>
            </a:r>
            <a:r>
              <a:rPr lang="tr-TR" dirty="0">
                <a:solidFill>
                  <a:srgbClr val="FFFFFF"/>
                </a:solidFill>
              </a:rPr>
              <a:t> </a:t>
            </a:r>
            <a:r>
              <a:rPr lang="tr-TR" dirty="0" err="1">
                <a:solidFill>
                  <a:srgbClr val="FFFFFF"/>
                </a:solidFill>
              </a:rPr>
              <a:t>Prefab’e</a:t>
            </a:r>
            <a:r>
              <a:rPr lang="tr-TR" dirty="0">
                <a:solidFill>
                  <a:srgbClr val="FFFFFF"/>
                </a:solidFill>
              </a:rPr>
              <a:t> ekleyelim</a:t>
            </a:r>
            <a:endParaRPr lang="en-US" dirty="0">
              <a:solidFill>
                <a:srgbClr val="FFFFFF"/>
              </a:solidFill>
            </a:endParaRPr>
          </a:p>
        </p:txBody>
      </p:sp>
      <p:sp>
        <p:nvSpPr>
          <p:cNvPr id="14" name="Oval 13">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223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688DABCA-BFCD-4F75-83F1-79118C98E4F4}"/>
              </a:ext>
            </a:extLst>
          </p:cNvPr>
          <p:cNvSpPr>
            <a:spLocks noGrp="1"/>
          </p:cNvSpPr>
          <p:nvPr>
            <p:ph type="title"/>
          </p:nvPr>
        </p:nvSpPr>
        <p:spPr>
          <a:xfrm>
            <a:off x="640079" y="2053641"/>
            <a:ext cx="3669161" cy="2760098"/>
          </a:xfrm>
        </p:spPr>
        <p:txBody>
          <a:bodyPr>
            <a:normAutofit/>
          </a:bodyPr>
          <a:lstStyle/>
          <a:p>
            <a:r>
              <a:rPr lang="tr-TR" dirty="0">
                <a:solidFill>
                  <a:srgbClr val="FFFFFF"/>
                </a:solidFill>
              </a:rPr>
              <a:t>Objeyi </a:t>
            </a:r>
            <a:r>
              <a:rPr lang="tr-TR" dirty="0" err="1">
                <a:solidFill>
                  <a:srgbClr val="FFFFFF"/>
                </a:solidFill>
              </a:rPr>
              <a:t>Public</a:t>
            </a:r>
            <a:r>
              <a:rPr lang="tr-TR" dirty="0">
                <a:solidFill>
                  <a:srgbClr val="FFFFFF"/>
                </a:solidFill>
              </a:rPr>
              <a:t> Tanımlamak</a:t>
            </a:r>
            <a:br>
              <a:rPr lang="tr-TR" dirty="0">
                <a:solidFill>
                  <a:srgbClr val="FFFFFF"/>
                </a:solidFill>
              </a:rPr>
            </a:br>
            <a:endParaRPr lang="tr-TR" dirty="0">
              <a:solidFill>
                <a:srgbClr val="FFFFFF"/>
              </a:solidFill>
            </a:endParaRPr>
          </a:p>
        </p:txBody>
      </p:sp>
      <p:sp>
        <p:nvSpPr>
          <p:cNvPr id="3" name="İçerik Yer Tutucusu 2">
            <a:extLst>
              <a:ext uri="{FF2B5EF4-FFF2-40B4-BE49-F238E27FC236}">
                <a16:creationId xmlns:a16="http://schemas.microsoft.com/office/drawing/2014/main" id="{294190E6-C348-48DE-99FA-2109EE04E21A}"/>
              </a:ext>
            </a:extLst>
          </p:cNvPr>
          <p:cNvSpPr>
            <a:spLocks noGrp="1"/>
          </p:cNvSpPr>
          <p:nvPr>
            <p:ph idx="1"/>
          </p:nvPr>
        </p:nvSpPr>
        <p:spPr>
          <a:xfrm>
            <a:off x="5212032" y="813683"/>
            <a:ext cx="6979967" cy="5230634"/>
          </a:xfrm>
        </p:spPr>
        <p:txBody>
          <a:bodyPr anchor="ctr">
            <a:normAutofit/>
          </a:bodyPr>
          <a:lstStyle/>
          <a:p>
            <a:r>
              <a:rPr lang="tr-TR" sz="2200" dirty="0">
                <a:solidFill>
                  <a:srgbClr val="000000"/>
                </a:solidFill>
              </a:rPr>
              <a:t>Objemize editörden erişebilmenin bir yolu objemizi </a:t>
            </a:r>
            <a:r>
              <a:rPr lang="tr-TR" sz="2200" dirty="0" err="1">
                <a:solidFill>
                  <a:srgbClr val="000000"/>
                </a:solidFill>
              </a:rPr>
              <a:t>Public</a:t>
            </a:r>
            <a:r>
              <a:rPr lang="tr-TR" sz="2200" dirty="0">
                <a:solidFill>
                  <a:srgbClr val="000000"/>
                </a:solidFill>
              </a:rPr>
              <a:t> olarak tanımlamaktır.</a:t>
            </a:r>
          </a:p>
          <a:p>
            <a:r>
              <a:rPr lang="tr-TR" sz="2200" dirty="0">
                <a:solidFill>
                  <a:srgbClr val="000000"/>
                </a:solidFill>
              </a:rPr>
              <a:t>Ama oyun objemizi </a:t>
            </a:r>
            <a:r>
              <a:rPr lang="tr-TR" sz="2200" dirty="0" err="1">
                <a:solidFill>
                  <a:srgbClr val="000000"/>
                </a:solidFill>
              </a:rPr>
              <a:t>Public</a:t>
            </a:r>
            <a:r>
              <a:rPr lang="tr-TR" sz="2200" dirty="0">
                <a:solidFill>
                  <a:srgbClr val="000000"/>
                </a:solidFill>
              </a:rPr>
              <a:t> olarak tanımladığımızda her yerden objemize erişilebilir. Yani bütün </a:t>
            </a:r>
            <a:r>
              <a:rPr lang="tr-TR" sz="2200" dirty="0" err="1">
                <a:solidFill>
                  <a:srgbClr val="000000"/>
                </a:solidFill>
              </a:rPr>
              <a:t>Script’ler</a:t>
            </a:r>
            <a:r>
              <a:rPr lang="tr-TR" sz="2200" dirty="0">
                <a:solidFill>
                  <a:srgbClr val="000000"/>
                </a:solidFill>
              </a:rPr>
              <a:t> bu objemize erişebilir.</a:t>
            </a:r>
          </a:p>
          <a:p>
            <a:r>
              <a:rPr lang="tr-TR" sz="2200" dirty="0">
                <a:solidFill>
                  <a:srgbClr val="000000"/>
                </a:solidFill>
              </a:rPr>
              <a:t>Bu durum her zaman istenen bir durum değildir.</a:t>
            </a:r>
          </a:p>
          <a:p>
            <a:pPr marL="0" indent="0">
              <a:buNone/>
            </a:pPr>
            <a:r>
              <a:rPr lang="tr-TR" sz="2400" dirty="0" err="1">
                <a:solidFill>
                  <a:srgbClr val="0000FF"/>
                </a:solidFill>
                <a:latin typeface="Consolas" panose="020B0609020204030204" pitchFamily="49" charset="0"/>
              </a:rPr>
              <a:t>public</a:t>
            </a:r>
            <a:r>
              <a:rPr lang="tr-TR" sz="2400" dirty="0">
                <a:solidFill>
                  <a:srgbClr val="000000"/>
                </a:solidFill>
                <a:latin typeface="Consolas" panose="020B0609020204030204" pitchFamily="49" charset="0"/>
              </a:rPr>
              <a:t> </a:t>
            </a:r>
            <a:r>
              <a:rPr lang="tr-TR" sz="2400" dirty="0" err="1">
                <a:solidFill>
                  <a:srgbClr val="0000FF"/>
                </a:solidFill>
                <a:latin typeface="Consolas" panose="020B0609020204030204" pitchFamily="49" charset="0"/>
              </a:rPr>
              <a:t>class</a:t>
            </a:r>
            <a:r>
              <a:rPr lang="tr-TR" sz="2400" dirty="0">
                <a:solidFill>
                  <a:srgbClr val="000000"/>
                </a:solidFill>
                <a:latin typeface="Consolas" panose="020B0609020204030204" pitchFamily="49" charset="0"/>
              </a:rPr>
              <a:t> </a:t>
            </a:r>
            <a:r>
              <a:rPr lang="tr-TR" sz="2400" dirty="0" err="1">
                <a:solidFill>
                  <a:srgbClr val="2B91AF"/>
                </a:solidFill>
                <a:latin typeface="Consolas" panose="020B0609020204030204" pitchFamily="49" charset="0"/>
              </a:rPr>
              <a:t>Spawner</a:t>
            </a:r>
            <a:r>
              <a:rPr lang="tr-TR" sz="2400" dirty="0">
                <a:solidFill>
                  <a:srgbClr val="000000"/>
                </a:solidFill>
                <a:latin typeface="Consolas" panose="020B0609020204030204" pitchFamily="49" charset="0"/>
              </a:rPr>
              <a:t> : </a:t>
            </a:r>
            <a:r>
              <a:rPr lang="tr-TR" sz="2400" dirty="0" err="1">
                <a:solidFill>
                  <a:srgbClr val="000000"/>
                </a:solidFill>
                <a:latin typeface="Consolas" panose="020B0609020204030204" pitchFamily="49" charset="0"/>
              </a:rPr>
              <a:t>MonoBehaviour</a:t>
            </a:r>
            <a:endParaRPr lang="tr-TR" sz="2400" dirty="0">
              <a:solidFill>
                <a:srgbClr val="000000"/>
              </a:solidFill>
              <a:latin typeface="Consolas" panose="020B0609020204030204" pitchFamily="49" charset="0"/>
            </a:endParaRPr>
          </a:p>
          <a:p>
            <a:pPr marL="0" indent="0">
              <a:buNone/>
            </a:pPr>
            <a:r>
              <a:rPr lang="tr-TR" sz="2400" dirty="0">
                <a:solidFill>
                  <a:srgbClr val="000000"/>
                </a:solidFill>
                <a:latin typeface="Consolas" panose="020B0609020204030204" pitchFamily="49" charset="0"/>
              </a:rPr>
              <a:t>{</a:t>
            </a:r>
          </a:p>
          <a:p>
            <a:pPr marL="0" indent="0">
              <a:buNone/>
            </a:pPr>
            <a:r>
              <a:rPr lang="tr-TR" sz="2400" dirty="0">
                <a:solidFill>
                  <a:srgbClr val="000000"/>
                </a:solidFill>
                <a:latin typeface="Consolas" panose="020B0609020204030204" pitchFamily="49" charset="0"/>
              </a:rPr>
              <a:t>    </a:t>
            </a:r>
          </a:p>
          <a:p>
            <a:pPr marL="0" indent="0">
              <a:buNone/>
            </a:pPr>
            <a:r>
              <a:rPr lang="tr-TR" sz="2400" dirty="0">
                <a:solidFill>
                  <a:srgbClr val="000000"/>
                </a:solidFill>
                <a:latin typeface="Consolas" panose="020B0609020204030204" pitchFamily="49" charset="0"/>
              </a:rPr>
              <a:t>    </a:t>
            </a:r>
            <a:r>
              <a:rPr lang="tr-TR" sz="2400" dirty="0">
                <a:solidFill>
                  <a:srgbClr val="008000"/>
                </a:solidFill>
                <a:latin typeface="Consolas" panose="020B0609020204030204" pitchFamily="49" charset="0"/>
              </a:rPr>
              <a:t>//</a:t>
            </a:r>
            <a:r>
              <a:rPr lang="tr-TR" sz="2400" dirty="0" err="1">
                <a:solidFill>
                  <a:srgbClr val="008000"/>
                </a:solidFill>
                <a:latin typeface="Consolas" panose="020B0609020204030204" pitchFamily="49" charset="0"/>
              </a:rPr>
              <a:t>public</a:t>
            </a:r>
            <a:r>
              <a:rPr lang="tr-TR" sz="2400" dirty="0">
                <a:solidFill>
                  <a:srgbClr val="008000"/>
                </a:solidFill>
                <a:latin typeface="Consolas" panose="020B0609020204030204" pitchFamily="49" charset="0"/>
              </a:rPr>
              <a:t> herkes tarafından erişilebilir</a:t>
            </a:r>
            <a:endParaRPr lang="tr-TR" sz="2400" dirty="0">
              <a:solidFill>
                <a:srgbClr val="000000"/>
              </a:solidFill>
              <a:latin typeface="Consolas" panose="020B0609020204030204" pitchFamily="49" charset="0"/>
            </a:endParaRPr>
          </a:p>
          <a:p>
            <a:pPr marL="0" indent="0">
              <a:buNone/>
            </a:pPr>
            <a:r>
              <a:rPr lang="tr-TR" sz="2400" dirty="0">
                <a:solidFill>
                  <a:srgbClr val="000000"/>
                </a:solidFill>
                <a:latin typeface="Consolas" panose="020B0609020204030204" pitchFamily="49" charset="0"/>
              </a:rPr>
              <a:t>    </a:t>
            </a:r>
            <a:r>
              <a:rPr lang="tr-TR" sz="2400" dirty="0" err="1">
                <a:solidFill>
                  <a:srgbClr val="0000FF"/>
                </a:solidFill>
                <a:latin typeface="Consolas" panose="020B0609020204030204" pitchFamily="49" charset="0"/>
              </a:rPr>
              <a:t>public</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GameObject</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astreoidPrefab</a:t>
            </a:r>
            <a:r>
              <a:rPr lang="tr-TR" sz="2400" dirty="0">
                <a:solidFill>
                  <a:srgbClr val="000000"/>
                </a:solidFill>
                <a:latin typeface="Consolas" panose="020B0609020204030204" pitchFamily="49" charset="0"/>
              </a:rPr>
              <a:t>;</a:t>
            </a:r>
          </a:p>
          <a:p>
            <a:pPr marL="0" indent="0">
              <a:buNone/>
            </a:pPr>
            <a:r>
              <a:rPr lang="tr-TR" sz="2400" dirty="0">
                <a:solidFill>
                  <a:srgbClr val="000000"/>
                </a:solidFill>
                <a:latin typeface="Consolas" panose="020B0609020204030204" pitchFamily="49" charset="0"/>
              </a:rPr>
              <a:t>}</a:t>
            </a:r>
            <a:endParaRPr lang="tr-TR" sz="2200" dirty="0">
              <a:solidFill>
                <a:srgbClr val="000000"/>
              </a:solidFill>
            </a:endParaRPr>
          </a:p>
        </p:txBody>
      </p:sp>
    </p:spTree>
    <p:extLst>
      <p:ext uri="{BB962C8B-B14F-4D97-AF65-F5344CB8AC3E}">
        <p14:creationId xmlns:p14="http://schemas.microsoft.com/office/powerpoint/2010/main" val="1809838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92BA579-623E-4E04-A652-21E4A7C3D03F}"/>
              </a:ext>
            </a:extLst>
          </p:cNvPr>
          <p:cNvSpPr>
            <a:spLocks noGrp="1"/>
          </p:cNvSpPr>
          <p:nvPr>
            <p:ph type="title"/>
          </p:nvPr>
        </p:nvSpPr>
        <p:spPr>
          <a:xfrm>
            <a:off x="956826" y="1112969"/>
            <a:ext cx="3937298" cy="4166010"/>
          </a:xfrm>
        </p:spPr>
        <p:txBody>
          <a:bodyPr>
            <a:normAutofit/>
          </a:bodyPr>
          <a:lstStyle/>
          <a:p>
            <a:r>
              <a:rPr lang="tr-TR" dirty="0" err="1">
                <a:solidFill>
                  <a:srgbClr val="FFFFFF"/>
                </a:solidFill>
              </a:rPr>
              <a:t>YokEdici.cs</a:t>
            </a:r>
            <a:br>
              <a:rPr lang="tr-TR" dirty="0">
                <a:solidFill>
                  <a:srgbClr val="FFFFFF"/>
                </a:solidFill>
              </a:rPr>
            </a:br>
            <a:r>
              <a:rPr lang="tr-TR" dirty="0">
                <a:solidFill>
                  <a:srgbClr val="FFFFFF"/>
                </a:solidFill>
              </a:rPr>
              <a:t>Süreyi 1 ile 20 arasında rastgele bir değer yapalım.</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73D7F3D4-851B-4C59-A0A4-F9D30EA6A70C}"/>
              </a:ext>
            </a:extLst>
          </p:cNvPr>
          <p:cNvSpPr>
            <a:spLocks noGrp="1"/>
          </p:cNvSpPr>
          <p:nvPr>
            <p:ph idx="1"/>
          </p:nvPr>
        </p:nvSpPr>
        <p:spPr>
          <a:xfrm>
            <a:off x="6096000" y="820880"/>
            <a:ext cx="5257799" cy="4889350"/>
          </a:xfrm>
        </p:spPr>
        <p:txBody>
          <a:bodyPr anchor="t">
            <a:normAutofit/>
          </a:bodyPr>
          <a:lstStyle/>
          <a:p>
            <a:pPr marL="0" indent="0">
              <a:buNone/>
            </a:pPr>
            <a:r>
              <a:rPr lang="tr-TR" sz="2200" dirty="0" err="1">
                <a:latin typeface="Consolas" panose="020B0609020204030204" pitchFamily="49" charset="0"/>
              </a:rPr>
              <a:t>void</a:t>
            </a:r>
            <a:r>
              <a:rPr lang="tr-TR" sz="2200" dirty="0">
                <a:latin typeface="Consolas" panose="020B0609020204030204" pitchFamily="49" charset="0"/>
              </a:rPr>
              <a:t> Start()</a:t>
            </a:r>
          </a:p>
          <a:p>
            <a:pPr marL="0" indent="0">
              <a:buNone/>
            </a:pPr>
            <a:r>
              <a:rPr lang="tr-TR" sz="2200" dirty="0">
                <a:latin typeface="Consolas" panose="020B0609020204030204" pitchFamily="49" charset="0"/>
              </a:rPr>
              <a:t>    {</a:t>
            </a:r>
          </a:p>
          <a:p>
            <a:pPr marL="0" indent="0">
              <a:buNone/>
            </a:pPr>
            <a:r>
              <a:rPr lang="tr-TR" sz="2200" dirty="0">
                <a:latin typeface="Consolas" panose="020B0609020204030204" pitchFamily="49" charset="0"/>
              </a:rPr>
              <a:t>        </a:t>
            </a:r>
            <a:r>
              <a:rPr lang="tr-TR" sz="2200" dirty="0" err="1">
                <a:latin typeface="Consolas" panose="020B0609020204030204" pitchFamily="49" charset="0"/>
              </a:rPr>
              <a:t>yokEdiciGeriSayim</a:t>
            </a:r>
            <a:r>
              <a:rPr lang="tr-TR" sz="2200" dirty="0">
                <a:latin typeface="Consolas" panose="020B0609020204030204" pitchFamily="49" charset="0"/>
              </a:rPr>
              <a:t> = </a:t>
            </a:r>
            <a:r>
              <a:rPr lang="tr-TR" sz="2200" dirty="0" err="1">
                <a:latin typeface="Consolas" panose="020B0609020204030204" pitchFamily="49" charset="0"/>
              </a:rPr>
              <a:t>gameObject.AddComponent</a:t>
            </a:r>
            <a:r>
              <a:rPr lang="tr-TR" sz="2200" dirty="0">
                <a:latin typeface="Consolas" panose="020B0609020204030204" pitchFamily="49" charset="0"/>
              </a:rPr>
              <a:t>&lt;</a:t>
            </a:r>
            <a:r>
              <a:rPr lang="tr-TR" sz="2200" dirty="0" err="1">
                <a:latin typeface="Consolas" panose="020B0609020204030204" pitchFamily="49" charset="0"/>
              </a:rPr>
              <a:t>GeriSayimSayaci</a:t>
            </a:r>
            <a:r>
              <a:rPr lang="tr-TR" sz="2200" dirty="0">
                <a:latin typeface="Consolas" panose="020B0609020204030204" pitchFamily="49" charset="0"/>
              </a:rPr>
              <a:t>&gt;();</a:t>
            </a:r>
          </a:p>
          <a:p>
            <a:pPr marL="0" indent="0">
              <a:buNone/>
            </a:pPr>
            <a:r>
              <a:rPr lang="en-US" sz="2200" dirty="0">
                <a:latin typeface="Consolas" panose="020B0609020204030204" pitchFamily="49" charset="0"/>
              </a:rPr>
              <a:t>        //</a:t>
            </a:r>
            <a:r>
              <a:rPr lang="en-US" sz="2200" dirty="0" err="1">
                <a:latin typeface="Consolas" panose="020B0609020204030204" pitchFamily="49" charset="0"/>
              </a:rPr>
              <a:t>gameObject</a:t>
            </a:r>
            <a:r>
              <a:rPr lang="en-US" sz="2200" dirty="0">
                <a:latin typeface="Consolas" panose="020B0609020204030204" pitchFamily="49" charset="0"/>
              </a:rPr>
              <a:t> </a:t>
            </a:r>
            <a:r>
              <a:rPr lang="en-US" sz="2200" dirty="0" err="1">
                <a:latin typeface="Consolas" panose="020B0609020204030204" pitchFamily="49" charset="0"/>
              </a:rPr>
              <a:t>bu</a:t>
            </a:r>
            <a:r>
              <a:rPr lang="en-US" sz="2200" dirty="0">
                <a:latin typeface="Consolas" panose="020B0609020204030204" pitchFamily="49" charset="0"/>
              </a:rPr>
              <a:t> </a:t>
            </a:r>
            <a:r>
              <a:rPr lang="en-US" sz="2200" dirty="0" err="1">
                <a:latin typeface="Consolas" panose="020B0609020204030204" pitchFamily="49" charset="0"/>
              </a:rPr>
              <a:t>script'i</a:t>
            </a:r>
            <a:r>
              <a:rPr lang="en-US" sz="2200" dirty="0">
                <a:latin typeface="Consolas" panose="020B0609020204030204" pitchFamily="49" charset="0"/>
              </a:rPr>
              <a:t> </a:t>
            </a:r>
            <a:r>
              <a:rPr lang="en-US" sz="2200" dirty="0" err="1">
                <a:latin typeface="Consolas" panose="020B0609020204030204" pitchFamily="49" charset="0"/>
              </a:rPr>
              <a:t>eklediğimiz</a:t>
            </a:r>
            <a:r>
              <a:rPr lang="en-US" sz="2200" dirty="0">
                <a:latin typeface="Consolas" panose="020B0609020204030204" pitchFamily="49" charset="0"/>
              </a:rPr>
              <a:t> </a:t>
            </a:r>
            <a:r>
              <a:rPr lang="en-US" sz="2200" dirty="0" err="1">
                <a:latin typeface="Consolas" panose="020B0609020204030204" pitchFamily="49" charset="0"/>
              </a:rPr>
              <a:t>objeyi</a:t>
            </a:r>
            <a:r>
              <a:rPr lang="en-US" sz="2200" dirty="0">
                <a:latin typeface="Consolas" panose="020B0609020204030204" pitchFamily="49" charset="0"/>
              </a:rPr>
              <a:t> </a:t>
            </a:r>
            <a:r>
              <a:rPr lang="en-US" sz="2200" dirty="0" err="1">
                <a:latin typeface="Consolas" panose="020B0609020204030204" pitchFamily="49" charset="0"/>
              </a:rPr>
              <a:t>ifade</a:t>
            </a:r>
            <a:r>
              <a:rPr lang="en-US" sz="2200" dirty="0">
                <a:latin typeface="Consolas" panose="020B0609020204030204" pitchFamily="49" charset="0"/>
              </a:rPr>
              <a:t> </a:t>
            </a:r>
            <a:r>
              <a:rPr lang="en-US" sz="2200" dirty="0" err="1">
                <a:latin typeface="Consolas" panose="020B0609020204030204" pitchFamily="49" charset="0"/>
              </a:rPr>
              <a:t>eder</a:t>
            </a:r>
            <a:r>
              <a:rPr lang="en-US" sz="2200" dirty="0">
                <a:latin typeface="Consolas" panose="020B0609020204030204" pitchFamily="49" charset="0"/>
              </a:rPr>
              <a:t>. </a:t>
            </a:r>
          </a:p>
          <a:p>
            <a:pPr marL="0" indent="0">
              <a:buNone/>
            </a:pPr>
            <a:r>
              <a:rPr lang="tr-TR" sz="2200" dirty="0">
                <a:latin typeface="Consolas" panose="020B0609020204030204" pitchFamily="49" charset="0"/>
              </a:rPr>
              <a:t>        </a:t>
            </a:r>
            <a:r>
              <a:rPr lang="tr-TR" sz="2200" dirty="0" err="1">
                <a:latin typeface="Consolas" panose="020B0609020204030204" pitchFamily="49" charset="0"/>
              </a:rPr>
              <a:t>yokEdiciGeriSayim.ToplamSure</a:t>
            </a:r>
            <a:r>
              <a:rPr lang="tr-TR" sz="2200" dirty="0">
                <a:latin typeface="Consolas" panose="020B0609020204030204" pitchFamily="49" charset="0"/>
              </a:rPr>
              <a:t> = </a:t>
            </a:r>
            <a:r>
              <a:rPr lang="tr-TR" sz="2200" dirty="0" err="1">
                <a:latin typeface="Consolas" panose="020B0609020204030204" pitchFamily="49" charset="0"/>
              </a:rPr>
              <a:t>Random.Range</a:t>
            </a:r>
            <a:r>
              <a:rPr lang="tr-TR" sz="2200" dirty="0">
                <a:latin typeface="Consolas" panose="020B0609020204030204" pitchFamily="49" charset="0"/>
              </a:rPr>
              <a:t>(1,20);</a:t>
            </a:r>
          </a:p>
          <a:p>
            <a:pPr marL="0" indent="0">
              <a:buNone/>
            </a:pPr>
            <a:r>
              <a:rPr lang="tr-TR" sz="2200" dirty="0">
                <a:latin typeface="Consolas" panose="020B0609020204030204" pitchFamily="49" charset="0"/>
              </a:rPr>
              <a:t>        </a:t>
            </a:r>
            <a:r>
              <a:rPr lang="tr-TR" sz="2200" dirty="0" err="1">
                <a:latin typeface="Consolas" panose="020B0609020204030204" pitchFamily="49" charset="0"/>
              </a:rPr>
              <a:t>yokEdiciGeriSayim.Calistir</a:t>
            </a:r>
            <a:r>
              <a:rPr lang="tr-TR" sz="2200" dirty="0">
                <a:latin typeface="Consolas" panose="020B0609020204030204" pitchFamily="49" charset="0"/>
              </a:rPr>
              <a:t>();</a:t>
            </a:r>
          </a:p>
          <a:p>
            <a:pPr marL="0" indent="0">
              <a:buNone/>
            </a:pPr>
            <a:r>
              <a:rPr lang="tr-TR" sz="2200" dirty="0">
                <a:latin typeface="Consolas" panose="020B0609020204030204" pitchFamily="49" charset="0"/>
              </a:rPr>
              <a:t>    }</a:t>
            </a:r>
            <a:endParaRPr lang="tr-TR" sz="22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885158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atlama">
            <a:hlinkClick r:id="" action="ppaction://media"/>
            <a:extLst>
              <a:ext uri="{FF2B5EF4-FFF2-40B4-BE49-F238E27FC236}">
                <a16:creationId xmlns:a16="http://schemas.microsoft.com/office/drawing/2014/main" id="{170678C6-CB11-47C1-9217-25733D42709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228488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38EE5058-71EC-42FE-B10B-56AB9362887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523488" y="1010825"/>
            <a:ext cx="8668512" cy="4836360"/>
          </a:xfrm>
          <a:prstGeom prst="rect">
            <a:avLst/>
          </a:prstGeom>
        </p:spPr>
      </p:pic>
      <p:sp>
        <p:nvSpPr>
          <p:cNvPr id="68" name="Rectangle 6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72CF4D2-0F71-47A0-A68A-1AE5F4B12F3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Oyuncu Etkileşimi</a:t>
            </a:r>
          </a:p>
        </p:txBody>
      </p:sp>
      <p:sp>
        <p:nvSpPr>
          <p:cNvPr id="70" name="Rectangle 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 name="Rectangle 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81333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çerik Yer Tutucusu 7" descr="oda, tablo içeren bir resim&#10;&#10;Açıklama otomatik olarak oluşturuldu">
            <a:extLst>
              <a:ext uri="{FF2B5EF4-FFF2-40B4-BE49-F238E27FC236}">
                <a16:creationId xmlns:a16="http://schemas.microsoft.com/office/drawing/2014/main" id="{BC8C2766-6643-4BF3-B843-6EFA66ACFF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44400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 name="İçerik Yer Tutucusu 7" descr="ekran görüntüsü içeren bir resim&#10;&#10;Açıklama otomatik olarak oluşturuldu">
            <a:extLst>
              <a:ext uri="{FF2B5EF4-FFF2-40B4-BE49-F238E27FC236}">
                <a16:creationId xmlns:a16="http://schemas.microsoft.com/office/drawing/2014/main" id="{293A6E94-1A64-4EB4-89C5-4FFB9FB8B4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26785"/>
          <a:stretch/>
        </p:blipFill>
        <p:spPr>
          <a:xfrm>
            <a:off x="321733" y="321733"/>
            <a:ext cx="11548534" cy="6214534"/>
          </a:xfrm>
          <a:prstGeom prst="rect">
            <a:avLst/>
          </a:prstGeom>
        </p:spPr>
      </p:pic>
    </p:spTree>
    <p:extLst>
      <p:ext uri="{BB962C8B-B14F-4D97-AF65-F5344CB8AC3E}">
        <p14:creationId xmlns:p14="http://schemas.microsoft.com/office/powerpoint/2010/main" val="410890105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F8F1FAD0-09E4-4F3F-8740-104D9CB8157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Fire1</a:t>
            </a:r>
          </a:p>
        </p:txBody>
      </p:sp>
      <p:sp>
        <p:nvSpPr>
          <p:cNvPr id="17" name="Content Placeholder 16">
            <a:extLst>
              <a:ext uri="{FF2B5EF4-FFF2-40B4-BE49-F238E27FC236}">
                <a16:creationId xmlns:a16="http://schemas.microsoft.com/office/drawing/2014/main" id="{E58D61B1-42A9-46ED-8733-4546A1F917B6}"/>
              </a:ext>
            </a:extLst>
          </p:cNvPr>
          <p:cNvSpPr>
            <a:spLocks noGrp="1"/>
          </p:cNvSpPr>
          <p:nvPr>
            <p:ph sz="half" idx="1"/>
          </p:nvPr>
        </p:nvSpPr>
        <p:spPr>
          <a:xfrm>
            <a:off x="1544278" y="1645723"/>
            <a:ext cx="9144000" cy="420001"/>
          </a:xfrm>
        </p:spPr>
        <p:txBody>
          <a:bodyPr vert="horz" lIns="91440" tIns="45720" rIns="91440" bIns="45720" rtlCol="0">
            <a:normAutofit/>
          </a:bodyPr>
          <a:lstStyle/>
          <a:p>
            <a:pPr marL="0" indent="0" algn="ctr">
              <a:buNone/>
            </a:pPr>
            <a:r>
              <a:rPr lang="en-US" sz="2000" dirty="0">
                <a:solidFill>
                  <a:srgbClr val="E7E6E6"/>
                </a:solidFill>
              </a:rPr>
              <a:t>Mouse sol </a:t>
            </a:r>
            <a:r>
              <a:rPr lang="en-US" sz="2000" dirty="0" err="1">
                <a:solidFill>
                  <a:srgbClr val="E7E6E6"/>
                </a:solidFill>
              </a:rPr>
              <a:t>tuşu</a:t>
            </a:r>
            <a:r>
              <a:rPr lang="en-US" sz="2000" dirty="0">
                <a:solidFill>
                  <a:srgbClr val="E7E6E6"/>
                </a:solidFill>
              </a:rPr>
              <a:t> </a:t>
            </a:r>
            <a:r>
              <a:rPr lang="en-US" sz="2000" dirty="0" err="1">
                <a:solidFill>
                  <a:srgbClr val="E7E6E6"/>
                </a:solidFill>
              </a:rPr>
              <a:t>veya</a:t>
            </a:r>
            <a:r>
              <a:rPr lang="en-US" sz="2000" dirty="0">
                <a:solidFill>
                  <a:srgbClr val="E7E6E6"/>
                </a:solidFill>
              </a:rPr>
              <a:t> Joystick 0. </a:t>
            </a:r>
            <a:r>
              <a:rPr lang="en-US" sz="2000" dirty="0" err="1">
                <a:solidFill>
                  <a:srgbClr val="E7E6E6"/>
                </a:solidFill>
              </a:rPr>
              <a:t>butonu</a:t>
            </a:r>
            <a:r>
              <a:rPr lang="en-US" sz="2000" dirty="0">
                <a:solidFill>
                  <a:srgbClr val="E7E6E6"/>
                </a:solidFill>
              </a:rPr>
              <a:t> Fire 1 </a:t>
            </a:r>
            <a:r>
              <a:rPr lang="tr-TR" sz="2000" dirty="0">
                <a:solidFill>
                  <a:srgbClr val="E7E6E6"/>
                </a:solidFill>
              </a:rPr>
              <a:t>girdisini ile kullanabiliriz.</a:t>
            </a:r>
            <a:endParaRPr lang="en-US" sz="2000" dirty="0">
              <a:solidFill>
                <a:srgbClr val="E7E6E6"/>
              </a:solidFill>
            </a:endParaRPr>
          </a:p>
        </p:txBody>
      </p:sp>
      <p:cxnSp>
        <p:nvCxnSpPr>
          <p:cNvPr id="29" name="Straight Connector 2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İçerik Yer Tutucusu 7" descr="ekran görüntüsü içeren bir resim&#10;&#10;Açıklama otomatik olarak oluşturuldu">
            <a:extLst>
              <a:ext uri="{FF2B5EF4-FFF2-40B4-BE49-F238E27FC236}">
                <a16:creationId xmlns:a16="http://schemas.microsoft.com/office/drawing/2014/main" id="{D4D52AB8-E18D-49FC-8CEF-2F55854F4BA5}"/>
              </a:ext>
            </a:extLst>
          </p:cNvPr>
          <p:cNvPicPr>
            <a:picLocks noChangeAspect="1"/>
          </p:cNvPicPr>
          <p:nvPr/>
        </p:nvPicPr>
        <p:blipFill rotWithShape="1">
          <a:blip r:embed="rId2">
            <a:extLst>
              <a:ext uri="{28A0092B-C50C-407E-A947-70E740481C1C}">
                <a14:useLocalDpi xmlns:a14="http://schemas.microsoft.com/office/drawing/2010/main" val="0"/>
              </a:ext>
            </a:extLst>
          </a:blip>
          <a:srcRect t="826"/>
          <a:stretch/>
        </p:blipFill>
        <p:spPr>
          <a:xfrm>
            <a:off x="331567" y="2788853"/>
            <a:ext cx="5455917" cy="3273566"/>
          </a:xfrm>
          <a:prstGeom prst="rect">
            <a:avLst/>
          </a:prstGeom>
        </p:spPr>
      </p:pic>
      <p:cxnSp>
        <p:nvCxnSpPr>
          <p:cNvPr id="31" name="Straight Connector 3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İçerik Yer Tutucusu 9">
            <a:extLst>
              <a:ext uri="{FF2B5EF4-FFF2-40B4-BE49-F238E27FC236}">
                <a16:creationId xmlns:a16="http://schemas.microsoft.com/office/drawing/2014/main" id="{F2B1CE64-8241-445C-963B-7780A83B0A5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445073" y="2802501"/>
            <a:ext cx="5455917" cy="3246270"/>
          </a:xfrm>
          <a:prstGeom prst="rect">
            <a:avLst/>
          </a:prstGeom>
        </p:spPr>
      </p:pic>
    </p:spTree>
    <p:extLst>
      <p:ext uri="{BB962C8B-B14F-4D97-AF65-F5344CB8AC3E}">
        <p14:creationId xmlns:p14="http://schemas.microsoft.com/office/powerpoint/2010/main" val="3392760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F8F1FAD0-09E4-4F3F-8740-104D9CB8157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Fire</a:t>
            </a:r>
            <a:r>
              <a:rPr lang="tr-TR" sz="5400" dirty="0">
                <a:solidFill>
                  <a:srgbClr val="FFFFFF"/>
                </a:solidFill>
              </a:rPr>
              <a:t>2</a:t>
            </a:r>
            <a:endParaRPr lang="en-US" sz="5400" dirty="0">
              <a:solidFill>
                <a:srgbClr val="FFFFFF"/>
              </a:solidFill>
            </a:endParaRPr>
          </a:p>
        </p:txBody>
      </p:sp>
      <p:sp>
        <p:nvSpPr>
          <p:cNvPr id="17" name="Content Placeholder 16">
            <a:extLst>
              <a:ext uri="{FF2B5EF4-FFF2-40B4-BE49-F238E27FC236}">
                <a16:creationId xmlns:a16="http://schemas.microsoft.com/office/drawing/2014/main" id="{E58D61B1-42A9-46ED-8733-4546A1F917B6}"/>
              </a:ext>
            </a:extLst>
          </p:cNvPr>
          <p:cNvSpPr>
            <a:spLocks noGrp="1"/>
          </p:cNvSpPr>
          <p:nvPr>
            <p:ph sz="half" idx="1"/>
          </p:nvPr>
        </p:nvSpPr>
        <p:spPr>
          <a:xfrm>
            <a:off x="1544278" y="1645723"/>
            <a:ext cx="9144000" cy="420001"/>
          </a:xfrm>
        </p:spPr>
        <p:txBody>
          <a:bodyPr vert="horz" lIns="91440" tIns="45720" rIns="91440" bIns="45720" rtlCol="0">
            <a:normAutofit/>
          </a:bodyPr>
          <a:lstStyle/>
          <a:p>
            <a:pPr marL="0" indent="0" algn="ctr">
              <a:buNone/>
            </a:pPr>
            <a:r>
              <a:rPr lang="en-US" sz="2000" dirty="0">
                <a:solidFill>
                  <a:srgbClr val="E7E6E6"/>
                </a:solidFill>
              </a:rPr>
              <a:t>Mouse s</a:t>
            </a:r>
            <a:r>
              <a:rPr lang="tr-TR" sz="2000" dirty="0">
                <a:solidFill>
                  <a:srgbClr val="E7E6E6"/>
                </a:solidFill>
              </a:rPr>
              <a:t>ağ</a:t>
            </a:r>
            <a:r>
              <a:rPr lang="en-US" sz="2000" dirty="0">
                <a:solidFill>
                  <a:srgbClr val="E7E6E6"/>
                </a:solidFill>
              </a:rPr>
              <a:t> </a:t>
            </a:r>
            <a:r>
              <a:rPr lang="en-US" sz="2000" dirty="0" err="1">
                <a:solidFill>
                  <a:srgbClr val="E7E6E6"/>
                </a:solidFill>
              </a:rPr>
              <a:t>tuşu</a:t>
            </a:r>
            <a:r>
              <a:rPr lang="en-US" sz="2000" dirty="0">
                <a:solidFill>
                  <a:srgbClr val="E7E6E6"/>
                </a:solidFill>
              </a:rPr>
              <a:t> </a:t>
            </a:r>
            <a:r>
              <a:rPr lang="en-US" sz="2000" dirty="0" err="1">
                <a:solidFill>
                  <a:srgbClr val="E7E6E6"/>
                </a:solidFill>
              </a:rPr>
              <a:t>veya</a:t>
            </a:r>
            <a:r>
              <a:rPr lang="en-US" sz="2000" dirty="0">
                <a:solidFill>
                  <a:srgbClr val="E7E6E6"/>
                </a:solidFill>
              </a:rPr>
              <a:t> Joystick </a:t>
            </a:r>
            <a:r>
              <a:rPr lang="tr-TR" sz="2000" dirty="0">
                <a:solidFill>
                  <a:srgbClr val="E7E6E6"/>
                </a:solidFill>
              </a:rPr>
              <a:t>1.</a:t>
            </a:r>
            <a:r>
              <a:rPr lang="en-US" sz="2000" dirty="0">
                <a:solidFill>
                  <a:srgbClr val="E7E6E6"/>
                </a:solidFill>
              </a:rPr>
              <a:t> </a:t>
            </a:r>
            <a:r>
              <a:rPr lang="en-US" sz="2000" dirty="0" err="1">
                <a:solidFill>
                  <a:srgbClr val="E7E6E6"/>
                </a:solidFill>
              </a:rPr>
              <a:t>butonu</a:t>
            </a:r>
            <a:r>
              <a:rPr lang="en-US" sz="2000" dirty="0">
                <a:solidFill>
                  <a:srgbClr val="E7E6E6"/>
                </a:solidFill>
              </a:rPr>
              <a:t> Fire</a:t>
            </a:r>
            <a:r>
              <a:rPr lang="tr-TR" sz="2000" dirty="0">
                <a:solidFill>
                  <a:srgbClr val="E7E6E6"/>
                </a:solidFill>
              </a:rPr>
              <a:t>2</a:t>
            </a:r>
            <a:r>
              <a:rPr lang="en-US" sz="2000" dirty="0">
                <a:solidFill>
                  <a:srgbClr val="E7E6E6"/>
                </a:solidFill>
              </a:rPr>
              <a:t> </a:t>
            </a:r>
            <a:r>
              <a:rPr lang="tr-TR" sz="2000" dirty="0">
                <a:solidFill>
                  <a:srgbClr val="E7E6E6"/>
                </a:solidFill>
              </a:rPr>
              <a:t>girdisini ile kullanabiliriz.</a:t>
            </a:r>
            <a:endParaRPr lang="en-US" sz="2000" dirty="0">
              <a:solidFill>
                <a:srgbClr val="E7E6E6"/>
              </a:solidFill>
            </a:endParaRPr>
          </a:p>
        </p:txBody>
      </p:sp>
      <p:cxnSp>
        <p:nvCxnSpPr>
          <p:cNvPr id="29" name="Straight Connector 2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İçerik Yer Tutucusu 7">
            <a:extLst>
              <a:ext uri="{FF2B5EF4-FFF2-40B4-BE49-F238E27FC236}">
                <a16:creationId xmlns:a16="http://schemas.microsoft.com/office/drawing/2014/main" id="{D4D52AB8-E18D-49FC-8CEF-2F55854F4B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8556" y="2788853"/>
            <a:ext cx="5341938" cy="3273566"/>
          </a:xfrm>
          <a:prstGeom prst="rect">
            <a:avLst/>
          </a:prstGeom>
        </p:spPr>
      </p:pic>
      <p:cxnSp>
        <p:nvCxnSpPr>
          <p:cNvPr id="31" name="Straight Connector 3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İçerik Yer Tutucusu 9">
            <a:extLst>
              <a:ext uri="{FF2B5EF4-FFF2-40B4-BE49-F238E27FC236}">
                <a16:creationId xmlns:a16="http://schemas.microsoft.com/office/drawing/2014/main" id="{F2B1CE64-8241-445C-963B-7780A83B0A5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511090" y="2802501"/>
            <a:ext cx="5323882" cy="3246270"/>
          </a:xfrm>
          <a:prstGeom prst="rect">
            <a:avLst/>
          </a:prstGeom>
        </p:spPr>
      </p:pic>
    </p:spTree>
    <p:extLst>
      <p:ext uri="{BB962C8B-B14F-4D97-AF65-F5344CB8AC3E}">
        <p14:creationId xmlns:p14="http://schemas.microsoft.com/office/powerpoint/2010/main" val="3623688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5" name="Rectangle 14">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 name="İçerik Yer Tutucusu 7" descr="ekran görüntüsü içeren bir resim&#10;&#10;Açıklama otomatik olarak oluşturuldu">
            <a:extLst>
              <a:ext uri="{FF2B5EF4-FFF2-40B4-BE49-F238E27FC236}">
                <a16:creationId xmlns:a16="http://schemas.microsoft.com/office/drawing/2014/main" id="{CAD7E705-80AF-465C-9355-4F34376E8E0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14" b="-2"/>
          <a:stretch/>
        </p:blipFill>
        <p:spPr>
          <a:xfrm rot="21480000">
            <a:off x="1137837" y="1003258"/>
            <a:ext cx="9916327" cy="4764396"/>
          </a:xfrm>
          <a:prstGeom prst="rect">
            <a:avLst/>
          </a:prstGeom>
        </p:spPr>
      </p:pic>
      <p:sp>
        <p:nvSpPr>
          <p:cNvPr id="9" name="Dikdörtgen 8">
            <a:extLst>
              <a:ext uri="{FF2B5EF4-FFF2-40B4-BE49-F238E27FC236}">
                <a16:creationId xmlns:a16="http://schemas.microsoft.com/office/drawing/2014/main" id="{CFAF8A1B-3C15-4CD7-AAAA-8E5572D7AC94}"/>
              </a:ext>
            </a:extLst>
          </p:cNvPr>
          <p:cNvSpPr/>
          <p:nvPr/>
        </p:nvSpPr>
        <p:spPr>
          <a:xfrm>
            <a:off x="6971532" y="6401580"/>
            <a:ext cx="5220468" cy="369332"/>
          </a:xfrm>
          <a:prstGeom prst="rect">
            <a:avLst/>
          </a:prstGeom>
        </p:spPr>
        <p:txBody>
          <a:bodyPr wrap="none">
            <a:spAutoFit/>
          </a:bodyPr>
          <a:lstStyle/>
          <a:p>
            <a:r>
              <a:rPr lang="tr-TR" dirty="0">
                <a:hlinkClick r:id="rId4"/>
              </a:rPr>
              <a:t>https://docs.unity3d.com/ScriptReference/Input.html</a:t>
            </a:r>
            <a:endParaRPr lang="tr-TR" dirty="0"/>
          </a:p>
        </p:txBody>
      </p:sp>
    </p:spTree>
    <p:extLst>
      <p:ext uri="{BB962C8B-B14F-4D97-AF65-F5344CB8AC3E}">
        <p14:creationId xmlns:p14="http://schemas.microsoft.com/office/powerpoint/2010/main" val="3617953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48DBFEFD-7225-4A5D-9345-4AA9D4662532}"/>
              </a:ext>
            </a:extLst>
          </p:cNvPr>
          <p:cNvSpPr>
            <a:spLocks noGrp="1"/>
          </p:cNvSpPr>
          <p:nvPr>
            <p:ph type="title"/>
          </p:nvPr>
        </p:nvSpPr>
        <p:spPr>
          <a:xfrm>
            <a:off x="6094105" y="802955"/>
            <a:ext cx="4977976" cy="1454051"/>
          </a:xfrm>
        </p:spPr>
        <p:txBody>
          <a:bodyPr>
            <a:normAutofit/>
          </a:bodyPr>
          <a:lstStyle/>
          <a:p>
            <a:r>
              <a:rPr lang="en-US" dirty="0" err="1">
                <a:solidFill>
                  <a:srgbClr val="000000"/>
                </a:solidFill>
              </a:rPr>
              <a:t>InputKontrol.cs</a:t>
            </a:r>
            <a:endParaRPr lang="tr-TR"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D16DCC53-067B-4195-A53E-78A4BA5BE8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İçerik Yer Tutucusu 2">
            <a:extLst>
              <a:ext uri="{FF2B5EF4-FFF2-40B4-BE49-F238E27FC236}">
                <a16:creationId xmlns:a16="http://schemas.microsoft.com/office/drawing/2014/main" id="{E6C13ACA-4D27-4DEA-97F0-004DC9F4D40A}"/>
              </a:ext>
            </a:extLst>
          </p:cNvPr>
          <p:cNvSpPr>
            <a:spLocks noGrp="1"/>
          </p:cNvSpPr>
          <p:nvPr>
            <p:ph idx="1"/>
          </p:nvPr>
        </p:nvSpPr>
        <p:spPr>
          <a:xfrm>
            <a:off x="5903259" y="1801906"/>
            <a:ext cx="5802189" cy="4854388"/>
          </a:xfrm>
        </p:spPr>
        <p:txBody>
          <a:bodyPr anchor="ctr">
            <a:normAutofit/>
          </a:bodyPr>
          <a:lstStyle/>
          <a:p>
            <a:pPr marL="0" indent="0">
              <a:buNone/>
            </a:pPr>
            <a:r>
              <a:rPr lang="tr-TR" sz="1400" dirty="0" err="1">
                <a:solidFill>
                  <a:srgbClr val="0000FF"/>
                </a:solidFill>
                <a:latin typeface="Consolas" panose="020B0609020204030204" pitchFamily="49" charset="0"/>
              </a:rPr>
              <a:t>public</a:t>
            </a: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class</a:t>
            </a:r>
            <a:r>
              <a:rPr lang="tr-TR" sz="1400" dirty="0">
                <a:solidFill>
                  <a:srgbClr val="000000"/>
                </a:solidFill>
                <a:latin typeface="Consolas" panose="020B0609020204030204" pitchFamily="49" charset="0"/>
              </a:rPr>
              <a:t> </a:t>
            </a:r>
            <a:r>
              <a:rPr lang="tr-TR" sz="1400" dirty="0" err="1">
                <a:solidFill>
                  <a:srgbClr val="2B91AF"/>
                </a:solidFill>
                <a:latin typeface="Consolas" panose="020B0609020204030204" pitchFamily="49" charset="0"/>
              </a:rPr>
              <a:t>InputKontrol</a:t>
            </a:r>
            <a:r>
              <a:rPr lang="tr-TR" sz="1400" dirty="0">
                <a:solidFill>
                  <a:srgbClr val="000000"/>
                </a:solidFill>
                <a:latin typeface="Consolas" panose="020B0609020204030204" pitchFamily="49" charset="0"/>
              </a:rPr>
              <a:t> : </a:t>
            </a:r>
            <a:r>
              <a:rPr lang="tr-TR" sz="1400" dirty="0" err="1">
                <a:solidFill>
                  <a:srgbClr val="000000"/>
                </a:solidFill>
                <a:latin typeface="Consolas" panose="020B0609020204030204" pitchFamily="49" charset="0"/>
              </a:rPr>
              <a:t>MonoBehaviour</a:t>
            </a:r>
            <a:endParaRPr lang="tr-TR" sz="1400" dirty="0">
              <a:solidFill>
                <a:srgbClr val="000000"/>
              </a:solidFill>
              <a:latin typeface="Consolas" panose="020B0609020204030204" pitchFamily="49" charset="0"/>
            </a:endParaRPr>
          </a:p>
          <a:p>
            <a:pPr marL="0" indent="0">
              <a:buNone/>
            </a:pPr>
            <a:r>
              <a:rPr lang="tr-TR"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Update is called once per frame</a:t>
            </a:r>
            <a:endParaRPr lang="en-US" sz="1400" dirty="0">
              <a:solidFill>
                <a:srgbClr val="000000"/>
              </a:solidFill>
              <a:latin typeface="Consolas" panose="020B0609020204030204" pitchFamily="49" charset="0"/>
            </a:endParaRPr>
          </a:p>
          <a:p>
            <a:pPr marL="0" indent="0">
              <a:buNone/>
            </a:pP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void</a:t>
            </a:r>
            <a:r>
              <a:rPr lang="tr-TR" sz="1400" dirty="0">
                <a:solidFill>
                  <a:srgbClr val="000000"/>
                </a:solidFill>
                <a:latin typeface="Consolas" panose="020B0609020204030204" pitchFamily="49" charset="0"/>
              </a:rPr>
              <a:t> </a:t>
            </a:r>
            <a:r>
              <a:rPr lang="tr-TR" sz="1400" dirty="0">
                <a:solidFill>
                  <a:srgbClr val="0000FF"/>
                </a:solidFill>
                <a:latin typeface="Consolas" panose="020B0609020204030204" pitchFamily="49" charset="0"/>
              </a:rPr>
              <a:t>Update</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r>
              <a:rPr lang="tr-TR" sz="1400" dirty="0" err="1">
                <a:solidFill>
                  <a:srgbClr val="0000FF"/>
                </a:solidFill>
                <a:latin typeface="Consolas" panose="020B0609020204030204" pitchFamily="49" charset="0"/>
              </a:rPr>
              <a:t>if</a:t>
            </a: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Input.GetButtonDown</a:t>
            </a:r>
            <a:r>
              <a:rPr lang="tr-TR" sz="1400" dirty="0">
                <a:solidFill>
                  <a:srgbClr val="000000"/>
                </a:solidFill>
                <a:latin typeface="Consolas" panose="020B0609020204030204" pitchFamily="49" charset="0"/>
              </a:rPr>
              <a:t>(</a:t>
            </a:r>
            <a:r>
              <a:rPr lang="tr-TR" sz="1400" dirty="0">
                <a:solidFill>
                  <a:srgbClr val="A31515"/>
                </a:solidFill>
                <a:latin typeface="Consolas" panose="020B0609020204030204" pitchFamily="49" charset="0"/>
              </a:rPr>
              <a:t>"Fire1"</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r>
              <a:rPr lang="tr-TR" sz="1400" dirty="0" err="1">
                <a:solidFill>
                  <a:srgbClr val="000000"/>
                </a:solidFill>
                <a:latin typeface="Consolas" panose="020B0609020204030204" pitchFamily="49" charset="0"/>
              </a:rPr>
              <a:t>Debug.Log</a:t>
            </a:r>
            <a:r>
              <a:rPr lang="tr-TR" sz="1400" dirty="0">
                <a:solidFill>
                  <a:srgbClr val="000000"/>
                </a:solidFill>
                <a:latin typeface="Consolas" panose="020B0609020204030204" pitchFamily="49" charset="0"/>
              </a:rPr>
              <a:t>(</a:t>
            </a:r>
            <a:r>
              <a:rPr lang="tr-TR" sz="1400" dirty="0" err="1">
                <a:solidFill>
                  <a:srgbClr val="000000"/>
                </a:solidFill>
                <a:latin typeface="Consolas" panose="020B0609020204030204" pitchFamily="49" charset="0"/>
              </a:rPr>
              <a:t>Input.mousePosition</a:t>
            </a:r>
            <a:r>
              <a:rPr lang="tr-TR" sz="1400" dirty="0">
                <a:solidFill>
                  <a:srgbClr val="000000"/>
                </a:solidFill>
                <a:latin typeface="Consolas" panose="020B0609020204030204" pitchFamily="49" charset="0"/>
              </a:rPr>
              <a:t>);</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    }</a:t>
            </a:r>
          </a:p>
          <a:p>
            <a:pPr marL="0" indent="0">
              <a:buNone/>
            </a:pPr>
            <a:r>
              <a:rPr lang="tr-TR" sz="1400" dirty="0">
                <a:solidFill>
                  <a:srgbClr val="000000"/>
                </a:solidFill>
                <a:latin typeface="Consolas" panose="020B0609020204030204" pitchFamily="49" charset="0"/>
              </a:rPr>
              <a:t>}</a:t>
            </a:r>
            <a:endParaRPr lang="tr-TR" sz="1400" dirty="0"/>
          </a:p>
        </p:txBody>
      </p:sp>
    </p:spTree>
    <p:extLst>
      <p:ext uri="{BB962C8B-B14F-4D97-AF65-F5344CB8AC3E}">
        <p14:creationId xmlns:p14="http://schemas.microsoft.com/office/powerpoint/2010/main" val="1834699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İçerik Yer Tutucusu 4" descr="ekran görüntüsü, ekran, oturma, bilgisayar içeren bir resim&#10;&#10;Açıklama otomatik olarak oluşturuldu">
            <a:extLst>
              <a:ext uri="{FF2B5EF4-FFF2-40B4-BE49-F238E27FC236}">
                <a16:creationId xmlns:a16="http://schemas.microsoft.com/office/drawing/2014/main" id="{EFB4DAB0-243B-42D1-8570-2CB18C30A6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5586"/>
          <a:stretch/>
        </p:blipFill>
        <p:spPr>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p:spPr>
      </p:pic>
      <p:pic>
        <p:nvPicPr>
          <p:cNvPr id="9" name="Resim 8">
            <a:extLst>
              <a:ext uri="{FF2B5EF4-FFF2-40B4-BE49-F238E27FC236}">
                <a16:creationId xmlns:a16="http://schemas.microsoft.com/office/drawing/2014/main" id="{3BE6F63B-9131-4EBB-89DB-DE347DC37C5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2" r="47076"/>
          <a:stretch/>
        </p:blipFill>
        <p:spPr>
          <a:xfrm>
            <a:off x="9569824" y="0"/>
            <a:ext cx="2622176"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p:spPr>
      </p:pic>
    </p:spTree>
    <p:extLst>
      <p:ext uri="{BB962C8B-B14F-4D97-AF65-F5344CB8AC3E}">
        <p14:creationId xmlns:p14="http://schemas.microsoft.com/office/powerpoint/2010/main" val="3329555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ACE253-B721-44C2-8FE2-D4839C921E8C}"/>
              </a:ext>
            </a:extLst>
          </p:cNvPr>
          <p:cNvSpPr>
            <a:spLocks noGrp="1"/>
          </p:cNvSpPr>
          <p:nvPr>
            <p:ph type="title"/>
          </p:nvPr>
        </p:nvSpPr>
        <p:spPr>
          <a:xfrm>
            <a:off x="686834" y="1153572"/>
            <a:ext cx="3200400" cy="4461163"/>
          </a:xfrm>
        </p:spPr>
        <p:txBody>
          <a:bodyPr>
            <a:normAutofit/>
          </a:bodyPr>
          <a:lstStyle/>
          <a:p>
            <a:r>
              <a:rPr lang="tr-TR" sz="4100">
                <a:solidFill>
                  <a:srgbClr val="FFFFFF"/>
                </a:solidFill>
              </a:rPr>
              <a:t>Script Serialization (Script Serileştirmesi)</a:t>
            </a:r>
          </a:p>
        </p:txBody>
      </p:sp>
      <p:sp>
        <p:nvSpPr>
          <p:cNvPr id="29"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İçerik Yer Tutucusu 2">
            <a:extLst>
              <a:ext uri="{FF2B5EF4-FFF2-40B4-BE49-F238E27FC236}">
                <a16:creationId xmlns:a16="http://schemas.microsoft.com/office/drawing/2014/main" id="{BEC96EF2-D948-48AE-A848-833A08AEF05F}"/>
              </a:ext>
            </a:extLst>
          </p:cNvPr>
          <p:cNvSpPr>
            <a:spLocks noGrp="1"/>
          </p:cNvSpPr>
          <p:nvPr>
            <p:ph idx="1"/>
          </p:nvPr>
        </p:nvSpPr>
        <p:spPr>
          <a:xfrm>
            <a:off x="4308814" y="194819"/>
            <a:ext cx="7741644" cy="6468362"/>
          </a:xfrm>
        </p:spPr>
        <p:txBody>
          <a:bodyPr anchor="ctr">
            <a:normAutofit/>
          </a:bodyPr>
          <a:lstStyle/>
          <a:p>
            <a:r>
              <a:rPr lang="tr-TR" sz="2000" dirty="0"/>
              <a:t>Serileştirme, veri yapılarını veya nesne durumlarını </a:t>
            </a:r>
            <a:r>
              <a:rPr lang="tr-TR" sz="2000" dirty="0" err="1"/>
              <a:t>Unity'nin</a:t>
            </a:r>
            <a:r>
              <a:rPr lang="tr-TR" sz="2000" dirty="0"/>
              <a:t> daha sonra depolayabileceği ve yeniden yapılandırabileceği bir biçime dönüştüren otomatik işlemdir. </a:t>
            </a:r>
          </a:p>
          <a:p>
            <a:r>
              <a:rPr lang="tr-TR" sz="2000" dirty="0" err="1"/>
              <a:t>Unity'nin</a:t>
            </a:r>
            <a:r>
              <a:rPr lang="tr-TR" sz="2000" dirty="0"/>
              <a:t> yerleşik özelliklerinden bazıları serileştirme kullanır. </a:t>
            </a:r>
          </a:p>
          <a:p>
            <a:r>
              <a:rPr lang="tr-TR" sz="2000" dirty="0"/>
              <a:t>Bunlar;</a:t>
            </a:r>
          </a:p>
          <a:p>
            <a:pPr lvl="1"/>
            <a:r>
              <a:rPr lang="tr-TR" sz="2000" dirty="0"/>
              <a:t>Kaydetme ve yükleme,</a:t>
            </a:r>
          </a:p>
          <a:p>
            <a:pPr lvl="1"/>
            <a:r>
              <a:rPr lang="tr-TR" sz="2000" dirty="0" err="1"/>
              <a:t>Inspector</a:t>
            </a:r>
            <a:r>
              <a:rPr lang="tr-TR" sz="2000" dirty="0"/>
              <a:t> penceresi,</a:t>
            </a:r>
          </a:p>
          <a:p>
            <a:pPr lvl="1"/>
            <a:r>
              <a:rPr lang="tr-TR" sz="2000" dirty="0" err="1"/>
              <a:t>Instantiation</a:t>
            </a:r>
            <a:r>
              <a:rPr lang="tr-TR" sz="2000" dirty="0"/>
              <a:t> (Örnekleme) ve </a:t>
            </a:r>
            <a:r>
              <a:rPr lang="tr-TR" sz="2000" dirty="0" err="1"/>
              <a:t>Prefab</a:t>
            </a:r>
            <a:r>
              <a:rPr lang="tr-TR" sz="2000" dirty="0"/>
              <a:t> gibi özellikler.</a:t>
            </a:r>
          </a:p>
          <a:p>
            <a:r>
              <a:rPr lang="tr-TR" sz="2000" dirty="0"/>
              <a:t>Daha ayrıntılı bilgi için:</a:t>
            </a:r>
          </a:p>
          <a:p>
            <a:pPr lvl="1"/>
            <a:r>
              <a:rPr lang="tr-TR" sz="2000" dirty="0">
                <a:hlinkClick r:id="rId3"/>
              </a:rPr>
              <a:t>https://docs.unity3d.com/ScriptReference/Serializable.html</a:t>
            </a:r>
            <a:endParaRPr lang="tr-TR" sz="2000" dirty="0"/>
          </a:p>
          <a:p>
            <a:pPr lvl="1"/>
            <a:r>
              <a:rPr lang="tr-TR" sz="2000" dirty="0">
                <a:hlinkClick r:id="rId4"/>
              </a:rPr>
              <a:t>https://docs.unity3d.com/Manual/script-Serialization.html</a:t>
            </a:r>
            <a:endParaRPr lang="tr-TR" sz="2000" dirty="0"/>
          </a:p>
        </p:txBody>
      </p:sp>
    </p:spTree>
    <p:extLst>
      <p:ext uri="{BB962C8B-B14F-4D97-AF65-F5344CB8AC3E}">
        <p14:creationId xmlns:p14="http://schemas.microsoft.com/office/powerpoint/2010/main" val="345278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A4206507-76F5-4316-AAF5-4EAFEE5EB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oyun, oturma, geniş, bilgisayar içeren bir resim&#10;&#10;Açıklama otomatik olarak oluşturuldu">
            <a:extLst>
              <a:ext uri="{FF2B5EF4-FFF2-40B4-BE49-F238E27FC236}">
                <a16:creationId xmlns:a16="http://schemas.microsoft.com/office/drawing/2014/main" id="{30B53D1D-A208-4157-AFEF-9EF755CCBEA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42"/>
          <a:stretch/>
        </p:blipFill>
        <p:spPr>
          <a:xfrm>
            <a:off x="20" y="10"/>
            <a:ext cx="12191980" cy="6857990"/>
          </a:xfrm>
          <a:prstGeom prst="rect">
            <a:avLst/>
          </a:prstGeom>
        </p:spPr>
      </p:pic>
      <p:sp>
        <p:nvSpPr>
          <p:cNvPr id="17" name="Rectangle 13">
            <a:extLst>
              <a:ext uri="{FF2B5EF4-FFF2-40B4-BE49-F238E27FC236}">
                <a16:creationId xmlns:a16="http://schemas.microsoft.com/office/drawing/2014/main" id="{03BC2B61-D77E-45AB-8722-15BC6A718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Metin kutusu 6">
            <a:extLst>
              <a:ext uri="{FF2B5EF4-FFF2-40B4-BE49-F238E27FC236}">
                <a16:creationId xmlns:a16="http://schemas.microsoft.com/office/drawing/2014/main" id="{3DE4E1D8-E749-4F11-A611-EC8A9B29EEF0}"/>
              </a:ext>
            </a:extLst>
          </p:cNvPr>
          <p:cNvSpPr txBox="1"/>
          <p:nvPr/>
        </p:nvSpPr>
        <p:spPr>
          <a:xfrm>
            <a:off x="242048" y="3953436"/>
            <a:ext cx="6965576" cy="2218764"/>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tr-TR" sz="2400" dirty="0">
                <a:solidFill>
                  <a:srgbClr val="FFFFFF"/>
                </a:solidFill>
              </a:rPr>
              <a:t>2D butonu ile sahneyi 3 boyutlu görüntüleyebiliriz.</a:t>
            </a:r>
          </a:p>
          <a:p>
            <a:pPr indent="-228600">
              <a:lnSpc>
                <a:spcPct val="90000"/>
              </a:lnSpc>
              <a:spcAft>
                <a:spcPts val="600"/>
              </a:spcAft>
              <a:buFont typeface="Arial" panose="020B0604020202020204" pitchFamily="34" charset="0"/>
              <a:buChar char="•"/>
            </a:pPr>
            <a:r>
              <a:rPr lang="en-US" sz="2400" dirty="0" err="1">
                <a:solidFill>
                  <a:srgbClr val="FFFFFF"/>
                </a:solidFill>
              </a:rPr>
              <a:t>Kameranın</a:t>
            </a:r>
            <a:r>
              <a:rPr lang="en-US" sz="2400" dirty="0">
                <a:solidFill>
                  <a:srgbClr val="FFFFFF"/>
                </a:solidFill>
              </a:rPr>
              <a:t> z </a:t>
            </a:r>
            <a:r>
              <a:rPr lang="en-US" sz="2400" dirty="0" err="1">
                <a:solidFill>
                  <a:srgbClr val="FFFFFF"/>
                </a:solidFill>
              </a:rPr>
              <a:t>ekseni</a:t>
            </a:r>
            <a:r>
              <a:rPr lang="en-US" sz="2400" dirty="0">
                <a:solidFill>
                  <a:srgbClr val="FFFFFF"/>
                </a:solidFill>
              </a:rPr>
              <a:t> </a:t>
            </a:r>
            <a:r>
              <a:rPr lang="en-US" sz="2400" dirty="0" err="1">
                <a:solidFill>
                  <a:srgbClr val="FFFFFF"/>
                </a:solidFill>
              </a:rPr>
              <a:t>mavi</a:t>
            </a:r>
            <a:r>
              <a:rPr lang="en-US" sz="2400" dirty="0">
                <a:solidFill>
                  <a:srgbClr val="FFFFFF"/>
                </a:solidFill>
              </a:rPr>
              <a:t> </a:t>
            </a:r>
            <a:r>
              <a:rPr lang="tr-TR" sz="2400" dirty="0">
                <a:solidFill>
                  <a:srgbClr val="FFFFFF"/>
                </a:solidFill>
              </a:rPr>
              <a:t>çizgi ile gösterilen eksendir.</a:t>
            </a:r>
          </a:p>
          <a:p>
            <a:pPr indent="-228600">
              <a:lnSpc>
                <a:spcPct val="90000"/>
              </a:lnSpc>
              <a:spcAft>
                <a:spcPts val="600"/>
              </a:spcAft>
              <a:buFont typeface="Arial" panose="020B0604020202020204" pitchFamily="34" charset="0"/>
              <a:buChar char="•"/>
            </a:pPr>
            <a:r>
              <a:rPr lang="en-US" sz="2400" dirty="0" err="1">
                <a:solidFill>
                  <a:srgbClr val="FFFFFF"/>
                </a:solidFill>
              </a:rPr>
              <a:t>Eğer</a:t>
            </a:r>
            <a:r>
              <a:rPr lang="en-US" sz="2400" dirty="0">
                <a:solidFill>
                  <a:srgbClr val="FFFFFF"/>
                </a:solidFill>
              </a:rPr>
              <a:t> </a:t>
            </a:r>
            <a:r>
              <a:rPr lang="en-US" sz="2400" dirty="0" err="1">
                <a:solidFill>
                  <a:srgbClr val="FFFFFF"/>
                </a:solidFill>
              </a:rPr>
              <a:t>objemiz</a:t>
            </a:r>
            <a:r>
              <a:rPr lang="en-US" sz="2400" dirty="0">
                <a:solidFill>
                  <a:srgbClr val="FFFFFF"/>
                </a:solidFill>
              </a:rPr>
              <a:t> </a:t>
            </a:r>
            <a:r>
              <a:rPr lang="en-US" sz="2400" dirty="0" err="1">
                <a:solidFill>
                  <a:srgbClr val="FFFFFF"/>
                </a:solidFill>
              </a:rPr>
              <a:t>kamera</a:t>
            </a:r>
            <a:r>
              <a:rPr lang="tr-TR" sz="2400" dirty="0" err="1">
                <a:solidFill>
                  <a:srgbClr val="FFFFFF"/>
                </a:solidFill>
              </a:rPr>
              <a:t>nın</a:t>
            </a:r>
            <a:r>
              <a:rPr lang="tr-TR" sz="2400" dirty="0">
                <a:solidFill>
                  <a:srgbClr val="FFFFFF"/>
                </a:solidFill>
              </a:rPr>
              <a:t> önünde yani</a:t>
            </a:r>
            <a:r>
              <a:rPr lang="en-US" sz="2400" dirty="0">
                <a:solidFill>
                  <a:srgbClr val="FFFFFF"/>
                </a:solidFill>
              </a:rPr>
              <a:t> z </a:t>
            </a:r>
            <a:r>
              <a:rPr lang="en-US" sz="2400" dirty="0" err="1">
                <a:solidFill>
                  <a:srgbClr val="FFFFFF"/>
                </a:solidFill>
              </a:rPr>
              <a:t>ekseninde</a:t>
            </a:r>
            <a:r>
              <a:rPr lang="tr-TR" sz="2400" dirty="0">
                <a:solidFill>
                  <a:srgbClr val="FFFFFF"/>
                </a:solidFill>
              </a:rPr>
              <a:t> </a:t>
            </a:r>
            <a:r>
              <a:rPr lang="en-US" sz="2400" dirty="0" err="1">
                <a:solidFill>
                  <a:srgbClr val="FFFFFF"/>
                </a:solidFill>
              </a:rPr>
              <a:t>olmazsa</a:t>
            </a:r>
            <a:r>
              <a:rPr lang="en-US" sz="2400" dirty="0">
                <a:solidFill>
                  <a:srgbClr val="FFFFFF"/>
                </a:solidFill>
              </a:rPr>
              <a:t> </a:t>
            </a:r>
            <a:r>
              <a:rPr lang="en-US" sz="2400" dirty="0" err="1">
                <a:solidFill>
                  <a:srgbClr val="FFFFFF"/>
                </a:solidFill>
              </a:rPr>
              <a:t>ekranda</a:t>
            </a:r>
            <a:r>
              <a:rPr lang="en-US" sz="2400" dirty="0">
                <a:solidFill>
                  <a:srgbClr val="FFFFFF"/>
                </a:solidFill>
              </a:rPr>
              <a:t> </a:t>
            </a:r>
            <a:r>
              <a:rPr lang="en-US" sz="2400" dirty="0" err="1">
                <a:solidFill>
                  <a:srgbClr val="FFFFFF"/>
                </a:solidFill>
              </a:rPr>
              <a:t>objeyi</a:t>
            </a:r>
            <a:r>
              <a:rPr lang="en-US" sz="2400" dirty="0">
                <a:solidFill>
                  <a:srgbClr val="FFFFFF"/>
                </a:solidFill>
              </a:rPr>
              <a:t> </a:t>
            </a:r>
            <a:r>
              <a:rPr lang="en-US" sz="2400" dirty="0" err="1">
                <a:solidFill>
                  <a:srgbClr val="FFFFFF"/>
                </a:solidFill>
              </a:rPr>
              <a:t>göremeyiz</a:t>
            </a:r>
            <a:r>
              <a:rPr lang="en-US" sz="2400" dirty="0">
                <a:solidFill>
                  <a:srgbClr val="FFFFFF"/>
                </a:solidFill>
              </a:rPr>
              <a:t>.</a:t>
            </a:r>
            <a:endParaRPr lang="tr-TR" sz="2400" dirty="0">
              <a:solidFill>
                <a:srgbClr val="FFFFFF"/>
              </a:solidFill>
            </a:endParaRPr>
          </a:p>
          <a:p>
            <a:pPr indent="-228600">
              <a:lnSpc>
                <a:spcPct val="90000"/>
              </a:lnSpc>
              <a:spcAft>
                <a:spcPts val="600"/>
              </a:spcAft>
              <a:buFont typeface="Arial" panose="020B0604020202020204" pitchFamily="34" charset="0"/>
              <a:buChar char="•"/>
            </a:pPr>
            <a:r>
              <a:rPr lang="tr-TR" sz="2400" dirty="0">
                <a:solidFill>
                  <a:srgbClr val="FFFFFF"/>
                </a:solidFill>
              </a:rPr>
              <a:t>Oyun her ne kadar  2 boyutlu olsa da z ekseni de hesaplamalara dahildir.</a:t>
            </a:r>
            <a:endParaRPr lang="en-US" sz="2400" dirty="0">
              <a:solidFill>
                <a:srgbClr val="FFFFFF"/>
              </a:solidFill>
            </a:endParaRPr>
          </a:p>
          <a:p>
            <a:pPr indent="-228600">
              <a:lnSpc>
                <a:spcPct val="90000"/>
              </a:lnSpc>
              <a:spcAft>
                <a:spcPts val="600"/>
              </a:spcAft>
              <a:buFont typeface="Arial" panose="020B0604020202020204" pitchFamily="34" charset="0"/>
              <a:buChar char="•"/>
            </a:pPr>
            <a:endParaRPr lang="en-US" sz="2400" dirty="0">
              <a:solidFill>
                <a:srgbClr val="FFFFFF"/>
              </a:solidFill>
            </a:endParaRPr>
          </a:p>
        </p:txBody>
      </p:sp>
      <p:sp>
        <p:nvSpPr>
          <p:cNvPr id="6" name="Dikdörtgen 5">
            <a:extLst>
              <a:ext uri="{FF2B5EF4-FFF2-40B4-BE49-F238E27FC236}">
                <a16:creationId xmlns:a16="http://schemas.microsoft.com/office/drawing/2014/main" id="{2270BED1-15A3-4BBC-8EB1-18F01F6D607D}"/>
              </a:ext>
            </a:extLst>
          </p:cNvPr>
          <p:cNvSpPr/>
          <p:nvPr/>
        </p:nvSpPr>
        <p:spPr>
          <a:xfrm>
            <a:off x="1990165" y="255494"/>
            <a:ext cx="510988" cy="44375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0035590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BF2542-C4D3-4FF3-ADC3-48662B2F197E}"/>
              </a:ext>
            </a:extLst>
          </p:cNvPr>
          <p:cNvSpPr>
            <a:spLocks noGrp="1"/>
          </p:cNvSpPr>
          <p:nvPr>
            <p:ph type="title"/>
          </p:nvPr>
        </p:nvSpPr>
        <p:spPr>
          <a:xfrm>
            <a:off x="838200" y="640079"/>
            <a:ext cx="4681742" cy="1840613"/>
          </a:xfrm>
        </p:spPr>
        <p:txBody>
          <a:bodyPr vert="horz" lIns="91440" tIns="45720" rIns="91440" bIns="45720" rtlCol="0" anchor="b">
            <a:normAutofit/>
          </a:bodyPr>
          <a:lstStyle/>
          <a:p>
            <a:r>
              <a:rPr lang="en-US" sz="4000" dirty="0" err="1"/>
              <a:t>InputKontrol.cs</a:t>
            </a:r>
            <a:br>
              <a:rPr lang="tr-TR" sz="4000" dirty="0"/>
            </a:br>
            <a:r>
              <a:rPr lang="en-US" sz="4000" dirty="0" err="1"/>
              <a:t>Ekranda</a:t>
            </a:r>
            <a:r>
              <a:rPr lang="en-US" sz="4000" dirty="0"/>
              <a:t> </a:t>
            </a:r>
            <a:r>
              <a:rPr lang="en-US" sz="4000" kern="1200" dirty="0" err="1">
                <a:solidFill>
                  <a:schemeClr val="tx1"/>
                </a:solidFill>
                <a:latin typeface="+mj-lt"/>
                <a:ea typeface="+mj-ea"/>
                <a:cs typeface="+mj-cs"/>
              </a:rPr>
              <a:t>Tıklanan</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Yere</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Obje</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Eklemek</a:t>
            </a:r>
            <a:endParaRPr lang="en-US" sz="4000" kern="1200" dirty="0">
              <a:solidFill>
                <a:schemeClr val="tx1"/>
              </a:solidFill>
              <a:latin typeface="+mj-lt"/>
              <a:ea typeface="+mj-ea"/>
              <a:cs typeface="+mj-cs"/>
            </a:endParaRPr>
          </a:p>
        </p:txBody>
      </p:sp>
      <p:sp>
        <p:nvSpPr>
          <p:cNvPr id="3" name="İçerik Yer Tutucusu 2">
            <a:extLst>
              <a:ext uri="{FF2B5EF4-FFF2-40B4-BE49-F238E27FC236}">
                <a16:creationId xmlns:a16="http://schemas.microsoft.com/office/drawing/2014/main" id="{F5DB9FD3-FF2C-4646-97AB-B3BF6ED8A95E}"/>
              </a:ext>
            </a:extLst>
          </p:cNvPr>
          <p:cNvSpPr>
            <a:spLocks noGrp="1"/>
          </p:cNvSpPr>
          <p:nvPr>
            <p:ph sz="half" idx="1"/>
          </p:nvPr>
        </p:nvSpPr>
        <p:spPr>
          <a:xfrm>
            <a:off x="838200" y="2686323"/>
            <a:ext cx="4681742" cy="3531598"/>
          </a:xfrm>
        </p:spPr>
        <p:txBody>
          <a:bodyPr vert="horz" lIns="91440" tIns="45720" rIns="91440" bIns="45720" rtlCol="0">
            <a:normAutofit/>
          </a:bodyPr>
          <a:lstStyle/>
          <a:p>
            <a:pPr marL="0" indent="0">
              <a:buNone/>
            </a:pPr>
            <a:r>
              <a:rPr lang="tr-TR" sz="2000" dirty="0" err="1">
                <a:solidFill>
                  <a:srgbClr val="0000FF"/>
                </a:solidFill>
                <a:latin typeface="Consolas" panose="020B0609020204030204" pitchFamily="49" charset="0"/>
              </a:rPr>
              <a:t>public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class</a:t>
            </a:r>
            <a:r>
              <a:rPr lang="tr-TR" sz="2000" dirty="0">
                <a:solidFill>
                  <a:srgbClr val="000000"/>
                </a:solidFill>
                <a:latin typeface="Consolas" panose="020B0609020204030204" pitchFamily="49" charset="0"/>
              </a:rPr>
              <a:t> </a:t>
            </a:r>
            <a:r>
              <a:rPr lang="tr-TR" sz="2000" dirty="0" err="1">
                <a:solidFill>
                  <a:srgbClr val="2B91AF"/>
                </a:solidFill>
                <a:latin typeface="Consolas" panose="020B0609020204030204" pitchFamily="49" charset="0"/>
              </a:rPr>
              <a:t>InputKontrol</a:t>
            </a:r>
            <a:r>
              <a:rPr lang="tr-TR" sz="2000" dirty="0">
                <a:solidFill>
                  <a:srgbClr val="000000"/>
                </a:solidFill>
                <a:latin typeface="Consolas" panose="020B0609020204030204" pitchFamily="49" charset="0"/>
              </a:rPr>
              <a:t> : </a:t>
            </a:r>
            <a:r>
              <a:rPr lang="tr-TR" sz="2000" dirty="0" err="1">
                <a:solidFill>
                  <a:srgbClr val="000000"/>
                </a:solidFill>
                <a:latin typeface="Consolas" panose="020B0609020204030204" pitchFamily="49" charset="0"/>
              </a:rPr>
              <a:t>MonoBehaviour</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SerializeField</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GameObject</a:t>
            </a: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astreoidPrefab</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a:t>
            </a:r>
            <a:endParaRPr lang="en-US" sz="2000" dirty="0"/>
          </a:p>
        </p:txBody>
      </p:sp>
      <p:pic>
        <p:nvPicPr>
          <p:cNvPr id="6" name="İçerik Yer Tutucusu 5" descr="ekran görüntüsü, ekran, siyah, oturma içeren bir resim&#10;&#10;Açıklama otomatik olarak oluşturuldu">
            <a:extLst>
              <a:ext uri="{FF2B5EF4-FFF2-40B4-BE49-F238E27FC236}">
                <a16:creationId xmlns:a16="http://schemas.microsoft.com/office/drawing/2014/main" id="{CBA45EE1-42C9-48A1-9DF0-3892F3FEC9D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15162" y="1600258"/>
            <a:ext cx="5438638" cy="3657484"/>
          </a:xfrm>
          <a:prstGeom prst="rect">
            <a:avLst/>
          </a:prstGeom>
        </p:spPr>
      </p:pic>
    </p:spTree>
    <p:extLst>
      <p:ext uri="{BB962C8B-B14F-4D97-AF65-F5344CB8AC3E}">
        <p14:creationId xmlns:p14="http://schemas.microsoft.com/office/powerpoint/2010/main" val="96612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5E69ED3-0AF7-4AC6-89BF-1DB69314D621}"/>
              </a:ext>
            </a:extLst>
          </p:cNvPr>
          <p:cNvSpPr>
            <a:spLocks noGrp="1"/>
          </p:cNvSpPr>
          <p:nvPr>
            <p:ph type="title"/>
          </p:nvPr>
        </p:nvSpPr>
        <p:spPr>
          <a:xfrm>
            <a:off x="838200" y="963507"/>
            <a:ext cx="3494362" cy="4930986"/>
          </a:xfrm>
        </p:spPr>
        <p:txBody>
          <a:bodyPr>
            <a:normAutofit/>
          </a:bodyPr>
          <a:lstStyle/>
          <a:p>
            <a:pPr algn="r"/>
            <a:r>
              <a:rPr lang="en-US" sz="4100" dirty="0" err="1">
                <a:solidFill>
                  <a:schemeClr val="accent1"/>
                </a:solidFill>
              </a:rPr>
              <a:t>InputKontrol.cs</a:t>
            </a:r>
            <a:endParaRPr lang="tr-TR" sz="4100" dirty="0">
              <a:solidFill>
                <a:schemeClr val="accent1"/>
              </a:solidFill>
            </a:endParaRPr>
          </a:p>
        </p:txBody>
      </p:sp>
      <p:cxnSp>
        <p:nvCxnSpPr>
          <p:cNvPr id="29" name="Straight Connector 28">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B56F1CA3-E128-4EC9-845A-839DD258F006}"/>
              </a:ext>
            </a:extLst>
          </p:cNvPr>
          <p:cNvSpPr>
            <a:spLocks noGrp="1"/>
          </p:cNvSpPr>
          <p:nvPr>
            <p:ph sz="half" idx="1"/>
          </p:nvPr>
        </p:nvSpPr>
        <p:spPr>
          <a:xfrm>
            <a:off x="4849198" y="561340"/>
            <a:ext cx="7342797" cy="3269826"/>
          </a:xfrm>
        </p:spPr>
        <p:txBody>
          <a:bodyPr anchor="b">
            <a:normAutofit fontScale="92500" lnSpcReduction="20000"/>
          </a:bodyPr>
          <a:lstStyle/>
          <a:p>
            <a:pPr marL="0" lvl="0" indent="0">
              <a:buNone/>
            </a:pPr>
            <a:r>
              <a:rPr lang="tr-TR" sz="2400" dirty="0" err="1">
                <a:solidFill>
                  <a:srgbClr val="0000FF"/>
                </a:solidFill>
                <a:latin typeface="Consolas" panose="020B0609020204030204" pitchFamily="49" charset="0"/>
              </a:rPr>
              <a:t>void</a:t>
            </a:r>
            <a:r>
              <a:rPr lang="tr-TR" sz="2400" dirty="0">
                <a:solidFill>
                  <a:srgbClr val="000000"/>
                </a:solidFill>
                <a:latin typeface="Consolas" panose="020B0609020204030204" pitchFamily="49" charset="0"/>
              </a:rPr>
              <a:t> </a:t>
            </a:r>
            <a:r>
              <a:rPr lang="tr-TR" sz="2400" dirty="0">
                <a:solidFill>
                  <a:srgbClr val="0000FF"/>
                </a:solidFill>
                <a:latin typeface="Consolas" panose="020B0609020204030204" pitchFamily="49" charset="0"/>
              </a:rPr>
              <a:t>Update</a:t>
            </a: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p>
          <a:p>
            <a:pPr marL="0" lvl="0" indent="0">
              <a:buNone/>
            </a:pPr>
            <a:r>
              <a:rPr lang="tr-TR" sz="2400" dirty="0">
                <a:solidFill>
                  <a:srgbClr val="000000"/>
                </a:solidFill>
                <a:latin typeface="Consolas" panose="020B0609020204030204" pitchFamily="49" charset="0"/>
              </a:rPr>
              <a:t>        </a:t>
            </a:r>
            <a:r>
              <a:rPr lang="tr-TR" sz="2400" dirty="0" err="1">
                <a:solidFill>
                  <a:srgbClr val="0000FF"/>
                </a:solidFill>
                <a:latin typeface="Consolas" panose="020B0609020204030204" pitchFamily="49" charset="0"/>
              </a:rPr>
              <a:t>if</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Input.GetButtonDown</a:t>
            </a:r>
            <a:r>
              <a:rPr lang="tr-TR" sz="2400" dirty="0">
                <a:solidFill>
                  <a:srgbClr val="000000"/>
                </a:solidFill>
                <a:latin typeface="Consolas" panose="020B0609020204030204" pitchFamily="49" charset="0"/>
              </a:rPr>
              <a:t>(</a:t>
            </a:r>
            <a:r>
              <a:rPr lang="tr-TR" sz="2400" dirty="0">
                <a:solidFill>
                  <a:srgbClr val="A31515"/>
                </a:solidFill>
                <a:latin typeface="Consolas" panose="020B0609020204030204" pitchFamily="49" charset="0"/>
              </a:rPr>
              <a:t>"Fire1"</a:t>
            </a: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p>
          <a:p>
            <a:pPr marL="0" lvl="0" indent="0">
              <a:buNone/>
            </a:pP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Debug.Log</a:t>
            </a:r>
            <a:r>
              <a:rPr lang="tr-TR" sz="2400" dirty="0">
                <a:solidFill>
                  <a:srgbClr val="000000"/>
                </a:solidFill>
                <a:latin typeface="Consolas" panose="020B0609020204030204" pitchFamily="49" charset="0"/>
              </a:rPr>
              <a:t>(</a:t>
            </a:r>
            <a:r>
              <a:rPr lang="tr-TR" sz="2400" dirty="0" err="1">
                <a:solidFill>
                  <a:srgbClr val="000000"/>
                </a:solidFill>
                <a:latin typeface="Consolas" panose="020B0609020204030204" pitchFamily="49" charset="0"/>
              </a:rPr>
              <a:t>Input.mousePosition</a:t>
            </a: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Instantiate</a:t>
            </a:r>
            <a:r>
              <a:rPr lang="tr-TR" sz="2400" dirty="0">
                <a:solidFill>
                  <a:srgbClr val="000000"/>
                </a:solidFill>
                <a:latin typeface="Consolas" panose="020B0609020204030204" pitchFamily="49" charset="0"/>
              </a:rPr>
              <a:t>(</a:t>
            </a:r>
            <a:r>
              <a:rPr lang="tr-TR" sz="2400" dirty="0" err="1">
                <a:solidFill>
                  <a:srgbClr val="000000"/>
                </a:solidFill>
                <a:latin typeface="Consolas" panose="020B0609020204030204" pitchFamily="49" charset="0"/>
              </a:rPr>
              <a:t>astreoidPrefab</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Input.mousePosition</a:t>
            </a: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Quaternion.identity</a:t>
            </a: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p>
          <a:p>
            <a:pPr marL="0" lvl="0" indent="0">
              <a:buNone/>
            </a:pPr>
            <a:r>
              <a:rPr lang="tr-TR" sz="2400" dirty="0">
                <a:solidFill>
                  <a:srgbClr val="000000"/>
                </a:solidFill>
                <a:latin typeface="Consolas" panose="020B0609020204030204" pitchFamily="49" charset="0"/>
              </a:rPr>
              <a:t>    }</a:t>
            </a:r>
            <a:endParaRPr lang="tr-TR" sz="2400" dirty="0">
              <a:solidFill>
                <a:prstClr val="black"/>
              </a:solidFill>
            </a:endParaRPr>
          </a:p>
          <a:p>
            <a:pPr marL="0" lvl="0" indent="0">
              <a:buNone/>
            </a:pPr>
            <a:endParaRPr lang="tr-TR" sz="1800" dirty="0"/>
          </a:p>
        </p:txBody>
      </p:sp>
      <p:sp>
        <p:nvSpPr>
          <p:cNvPr id="4" name="İçerik Yer Tutucusu 3">
            <a:extLst>
              <a:ext uri="{FF2B5EF4-FFF2-40B4-BE49-F238E27FC236}">
                <a16:creationId xmlns:a16="http://schemas.microsoft.com/office/drawing/2014/main" id="{79CD1D4F-37CC-4C5E-B3D9-C601104C6967}"/>
              </a:ext>
            </a:extLst>
          </p:cNvPr>
          <p:cNvSpPr>
            <a:spLocks noGrp="1"/>
          </p:cNvSpPr>
          <p:nvPr>
            <p:ph sz="half" idx="2"/>
          </p:nvPr>
        </p:nvSpPr>
        <p:spPr>
          <a:xfrm>
            <a:off x="4976030" y="3589866"/>
            <a:ext cx="6250940" cy="2304628"/>
          </a:xfrm>
        </p:spPr>
        <p:txBody>
          <a:bodyPr>
            <a:normAutofit fontScale="92500" lnSpcReduction="20000"/>
          </a:bodyPr>
          <a:lstStyle/>
          <a:p>
            <a:r>
              <a:rPr lang="tr-TR" sz="2000" dirty="0"/>
              <a:t>Ekrandaki piksel değerlerinin gösterdiği </a:t>
            </a:r>
            <a:r>
              <a:rPr lang="tr-TR" sz="2000" dirty="0" err="1"/>
              <a:t>lokasyon</a:t>
            </a:r>
            <a:r>
              <a:rPr lang="tr-TR" sz="2000" dirty="0"/>
              <a:t> ile oyun dünyamız aynı değildir.</a:t>
            </a:r>
          </a:p>
          <a:p>
            <a:r>
              <a:rPr lang="tr-TR" sz="2000" dirty="0"/>
              <a:t>Bu yüzden </a:t>
            </a:r>
            <a:r>
              <a:rPr lang="tr-TR" sz="2000" dirty="0" err="1"/>
              <a:t>mousePosition</a:t>
            </a:r>
            <a:r>
              <a:rPr lang="tr-TR" sz="2000" dirty="0"/>
              <a:t> ile oluşturmuş olduğumuz oyun objelerimiz sahnenin dışında oluşur.</a:t>
            </a:r>
          </a:p>
          <a:p>
            <a:r>
              <a:rPr lang="tr-TR" sz="2000" dirty="0" err="1"/>
              <a:t>Position</a:t>
            </a:r>
            <a:r>
              <a:rPr lang="tr-TR" sz="2000" dirty="0"/>
              <a:t> z değerini kameramızın z değerine göre ayarlamamız gerekmektedir.</a:t>
            </a:r>
          </a:p>
        </p:txBody>
      </p:sp>
    </p:spTree>
    <p:extLst>
      <p:ext uri="{BB962C8B-B14F-4D97-AF65-F5344CB8AC3E}">
        <p14:creationId xmlns:p14="http://schemas.microsoft.com/office/powerpoint/2010/main" val="324798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12B80D0-4BEE-47C9-A289-216663C52105}"/>
              </a:ext>
            </a:extLst>
          </p:cNvPr>
          <p:cNvSpPr>
            <a:spLocks noGrp="1"/>
          </p:cNvSpPr>
          <p:nvPr>
            <p:ph type="title"/>
          </p:nvPr>
        </p:nvSpPr>
        <p:spPr>
          <a:xfrm>
            <a:off x="594360" y="637125"/>
            <a:ext cx="3163824" cy="5256371"/>
          </a:xfrm>
        </p:spPr>
        <p:txBody>
          <a:bodyPr>
            <a:normAutofit/>
          </a:bodyPr>
          <a:lstStyle/>
          <a:p>
            <a:r>
              <a:rPr lang="tr-TR" sz="3700">
                <a:solidFill>
                  <a:schemeClr val="bg1"/>
                </a:solidFill>
              </a:rPr>
              <a:t>InputKontrol.cs</a:t>
            </a:r>
          </a:p>
        </p:txBody>
      </p:sp>
      <p:graphicFrame>
        <p:nvGraphicFramePr>
          <p:cNvPr id="5" name="İçerik Yer Tutucusu 2">
            <a:extLst>
              <a:ext uri="{FF2B5EF4-FFF2-40B4-BE49-F238E27FC236}">
                <a16:creationId xmlns:a16="http://schemas.microsoft.com/office/drawing/2014/main" id="{C3DBFAD4-509B-427A-B99E-0713EF5A376A}"/>
              </a:ext>
            </a:extLst>
          </p:cNvPr>
          <p:cNvGraphicFramePr>
            <a:graphicFrameLocks noGrp="1"/>
          </p:cNvGraphicFramePr>
          <p:nvPr>
            <p:ph idx="1"/>
            <p:extLst>
              <p:ext uri="{D42A27DB-BD31-4B8C-83A1-F6EECF244321}">
                <p14:modId xmlns:p14="http://schemas.microsoft.com/office/powerpoint/2010/main" val="63477157"/>
              </p:ext>
            </p:extLst>
          </p:nvPr>
        </p:nvGraphicFramePr>
        <p:xfrm>
          <a:off x="4517136" y="303591"/>
          <a:ext cx="7242048"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420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26B71A2-EDEF-47D7-9C94-834DAE030590}"/>
              </a:ext>
            </a:extLst>
          </p:cNvPr>
          <p:cNvSpPr>
            <a:spLocks noGrp="1"/>
          </p:cNvSpPr>
          <p:nvPr>
            <p:ph type="title"/>
          </p:nvPr>
        </p:nvSpPr>
        <p:spPr>
          <a:xfrm>
            <a:off x="594360" y="637125"/>
            <a:ext cx="3802276" cy="5256371"/>
          </a:xfrm>
        </p:spPr>
        <p:txBody>
          <a:bodyPr>
            <a:normAutofit/>
          </a:bodyPr>
          <a:lstStyle/>
          <a:p>
            <a:r>
              <a:rPr lang="tr-TR">
                <a:solidFill>
                  <a:schemeClr val="bg1"/>
                </a:solidFill>
              </a:rPr>
              <a:t>InputKontrol.cs</a:t>
            </a:r>
          </a:p>
        </p:txBody>
      </p:sp>
      <p:graphicFrame>
        <p:nvGraphicFramePr>
          <p:cNvPr id="13" name="İçerik Yer Tutucusu 2">
            <a:extLst>
              <a:ext uri="{FF2B5EF4-FFF2-40B4-BE49-F238E27FC236}">
                <a16:creationId xmlns:a16="http://schemas.microsoft.com/office/drawing/2014/main" id="{72E5F750-F04A-463F-AF04-693E4AD48260}"/>
              </a:ext>
            </a:extLst>
          </p:cNvPr>
          <p:cNvGraphicFramePr>
            <a:graphicFrameLocks noGrp="1"/>
          </p:cNvGraphicFramePr>
          <p:nvPr>
            <p:ph idx="1"/>
            <p:extLst>
              <p:ext uri="{D42A27DB-BD31-4B8C-83A1-F6EECF244321}">
                <p14:modId xmlns:p14="http://schemas.microsoft.com/office/powerpoint/2010/main" val="4239544800"/>
              </p:ext>
            </p:extLst>
          </p:nvPr>
        </p:nvGraphicFramePr>
        <p:xfrm>
          <a:off x="4911758" y="0"/>
          <a:ext cx="7025015" cy="6769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8988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0DC48F-14FC-4C29-ABF1-0BD4D5D8C494}"/>
              </a:ext>
            </a:extLst>
          </p:cNvPr>
          <p:cNvSpPr>
            <a:spLocks noGrp="1"/>
          </p:cNvSpPr>
          <p:nvPr>
            <p:ph type="title"/>
          </p:nvPr>
        </p:nvSpPr>
        <p:spPr>
          <a:xfrm>
            <a:off x="1156851" y="637762"/>
            <a:ext cx="2898276" cy="5576770"/>
          </a:xfrm>
        </p:spPr>
        <p:txBody>
          <a:bodyPr anchor="t">
            <a:normAutofit/>
          </a:bodyPr>
          <a:lstStyle/>
          <a:p>
            <a:r>
              <a:rPr lang="tr-TR" sz="3400">
                <a:solidFill>
                  <a:schemeClr val="bg1"/>
                </a:solidFill>
              </a:rPr>
              <a:t>InputKontrol.cs</a:t>
            </a:r>
          </a:p>
        </p:txBody>
      </p:sp>
      <p:sp>
        <p:nvSpPr>
          <p:cNvPr id="10"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7"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1A738305-68A7-47E8-9A47-265240C907D7}"/>
              </a:ext>
            </a:extLst>
          </p:cNvPr>
          <p:cNvSpPr>
            <a:spLocks noGrp="1"/>
          </p:cNvSpPr>
          <p:nvPr>
            <p:ph idx="1"/>
          </p:nvPr>
        </p:nvSpPr>
        <p:spPr>
          <a:xfrm>
            <a:off x="5439976" y="850052"/>
            <a:ext cx="6608589" cy="5273041"/>
          </a:xfrm>
        </p:spPr>
        <p:txBody>
          <a:bodyPr>
            <a:normAutofit fontScale="92500" lnSpcReduction="10000"/>
          </a:bodyPr>
          <a:lstStyle/>
          <a:p>
            <a:pPr marL="0" indent="0">
              <a:buNone/>
            </a:pPr>
            <a:r>
              <a:rPr lang="tr-TR" sz="1800" dirty="0">
                <a:solidFill>
                  <a:srgbClr val="000000"/>
                </a:solidFill>
                <a:latin typeface="Consolas" panose="020B0609020204030204" pitchFamily="49" charset="0"/>
              </a:rPr>
              <a:t>[</a:t>
            </a:r>
            <a:r>
              <a:rPr lang="tr-TR" sz="1800" dirty="0" err="1">
                <a:solidFill>
                  <a:srgbClr val="000000"/>
                </a:solidFill>
                <a:latin typeface="Consolas" panose="020B0609020204030204" pitchFamily="49" charset="0"/>
              </a:rPr>
              <a:t>SerializeField</a:t>
            </a:r>
            <a:r>
              <a:rPr lang="tr-TR" sz="1800" dirty="0">
                <a:solidFill>
                  <a:srgbClr val="000000"/>
                </a:solidFill>
                <a:latin typeface="Consolas" panose="020B0609020204030204" pitchFamily="49" charset="0"/>
              </a:rPr>
              <a:t>]</a:t>
            </a:r>
          </a:p>
          <a:p>
            <a:pPr marL="0" indent="0">
              <a:buNone/>
            </a:pPr>
            <a:r>
              <a:rPr lang="tr-TR" sz="1800" dirty="0" err="1">
                <a:solidFill>
                  <a:srgbClr val="000000"/>
                </a:solidFill>
                <a:latin typeface="Consolas" panose="020B0609020204030204" pitchFamily="49" charset="0"/>
              </a:rPr>
              <a:t>GameObject</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astreoidPrefab</a:t>
            </a:r>
            <a:r>
              <a:rPr lang="tr-TR" sz="1800" dirty="0">
                <a:solidFill>
                  <a:srgbClr val="000000"/>
                </a:solidFill>
                <a:latin typeface="Consolas" panose="020B0609020204030204" pitchFamily="49" charset="0"/>
              </a:rPr>
              <a:t>;</a:t>
            </a:r>
            <a:endParaRPr lang="tr-TR" sz="1800" dirty="0">
              <a:solidFill>
                <a:srgbClr val="0000FF"/>
              </a:solidFill>
              <a:latin typeface="Consolas" panose="020B0609020204030204" pitchFamily="49" charset="0"/>
            </a:endParaRPr>
          </a:p>
          <a:p>
            <a:pPr marL="0" indent="0">
              <a:buNone/>
            </a:pPr>
            <a:r>
              <a:rPr lang="tr-TR" sz="1800" dirty="0" err="1">
                <a:solidFill>
                  <a:srgbClr val="0000FF"/>
                </a:solidFill>
                <a:latin typeface="Consolas" panose="020B0609020204030204" pitchFamily="49" charset="0"/>
              </a:rPr>
              <a:t>void</a:t>
            </a:r>
            <a:r>
              <a:rPr lang="tr-TR" sz="1800" dirty="0">
                <a:solidFill>
                  <a:srgbClr val="000000"/>
                </a:solidFill>
                <a:latin typeface="Consolas" panose="020B0609020204030204" pitchFamily="49" charset="0"/>
              </a:rPr>
              <a:t> </a:t>
            </a:r>
            <a:r>
              <a:rPr lang="tr-TR" sz="1800" dirty="0">
                <a:solidFill>
                  <a:srgbClr val="0000FF"/>
                </a:solidFill>
                <a:latin typeface="Consolas" panose="020B0609020204030204" pitchFamily="49" charset="0"/>
              </a:rPr>
              <a:t>Update</a:t>
            </a:r>
            <a:r>
              <a:rPr lang="tr-TR" sz="1800" dirty="0">
                <a:solidFill>
                  <a:srgbClr val="000000"/>
                </a:solidFill>
                <a:latin typeface="Consolas" panose="020B0609020204030204" pitchFamily="49" charset="0"/>
              </a:rPr>
              <a:t>()</a:t>
            </a:r>
          </a:p>
          <a:p>
            <a:pPr marL="0" indent="0">
              <a:buNone/>
            </a:pPr>
            <a:r>
              <a:rPr lang="tr-TR" sz="1800" dirty="0">
                <a:solidFill>
                  <a:srgbClr val="000000"/>
                </a:solidFill>
                <a:latin typeface="Consolas" panose="020B0609020204030204" pitchFamily="49" charset="0"/>
              </a:rPr>
              <a:t>    {</a:t>
            </a:r>
          </a:p>
          <a:p>
            <a:pPr marL="0" indent="0">
              <a:buNone/>
            </a:pPr>
            <a:r>
              <a:rPr lang="tr-TR" sz="1800" dirty="0">
                <a:solidFill>
                  <a:srgbClr val="000000"/>
                </a:solidFill>
                <a:latin typeface="Consolas" panose="020B0609020204030204" pitchFamily="49" charset="0"/>
              </a:rPr>
              <a:t>        </a:t>
            </a:r>
            <a:r>
              <a:rPr lang="tr-TR" sz="1800" dirty="0" err="1">
                <a:solidFill>
                  <a:srgbClr val="0000FF"/>
                </a:solidFill>
                <a:latin typeface="Consolas" panose="020B0609020204030204" pitchFamily="49" charset="0"/>
              </a:rPr>
              <a:t>if</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Input.GetButtonDown</a:t>
            </a:r>
            <a:r>
              <a:rPr lang="tr-TR" sz="1800" dirty="0">
                <a:solidFill>
                  <a:srgbClr val="000000"/>
                </a:solidFill>
                <a:latin typeface="Consolas" panose="020B0609020204030204" pitchFamily="49" charset="0"/>
              </a:rPr>
              <a:t>(</a:t>
            </a:r>
            <a:r>
              <a:rPr lang="tr-TR" sz="1800" dirty="0">
                <a:solidFill>
                  <a:srgbClr val="A31515"/>
                </a:solidFill>
                <a:latin typeface="Consolas" panose="020B0609020204030204" pitchFamily="49" charset="0"/>
              </a:rPr>
              <a:t>"Fire1"</a:t>
            </a:r>
            <a:r>
              <a:rPr lang="tr-TR" sz="1800" dirty="0">
                <a:solidFill>
                  <a:srgbClr val="000000"/>
                </a:solidFill>
                <a:latin typeface="Consolas" panose="020B0609020204030204" pitchFamily="49" charset="0"/>
              </a:rPr>
              <a:t>))</a:t>
            </a:r>
          </a:p>
          <a:p>
            <a:pPr marL="0" indent="0">
              <a:buNone/>
            </a:pPr>
            <a:r>
              <a:rPr lang="tr-TR" sz="1800" dirty="0">
                <a:solidFill>
                  <a:srgbClr val="000000"/>
                </a:solidFill>
                <a:latin typeface="Consolas" panose="020B0609020204030204" pitchFamily="49" charset="0"/>
              </a:rPr>
              <a:t>        {</a:t>
            </a:r>
          </a:p>
          <a:p>
            <a:pPr marL="0" indent="0">
              <a:buNone/>
            </a:pP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Debug.Log</a:t>
            </a:r>
            <a:r>
              <a:rPr lang="tr-TR" sz="1800" dirty="0">
                <a:solidFill>
                  <a:srgbClr val="000000"/>
                </a:solidFill>
                <a:latin typeface="Consolas" panose="020B0609020204030204" pitchFamily="49" charset="0"/>
              </a:rPr>
              <a:t>(</a:t>
            </a:r>
            <a:r>
              <a:rPr lang="tr-TR" sz="1800" dirty="0" err="1">
                <a:solidFill>
                  <a:srgbClr val="000000"/>
                </a:solidFill>
                <a:latin typeface="Consolas" panose="020B0609020204030204" pitchFamily="49" charset="0"/>
              </a:rPr>
              <a:t>Input.mousePosition</a:t>
            </a:r>
            <a:r>
              <a:rPr lang="tr-TR" sz="1800" dirty="0">
                <a:solidFill>
                  <a:srgbClr val="000000"/>
                </a:solidFill>
                <a:latin typeface="Consolas" panose="020B0609020204030204" pitchFamily="49" charset="0"/>
              </a:rPr>
              <a:t>);</a:t>
            </a:r>
          </a:p>
          <a:p>
            <a:pPr marL="0" indent="0">
              <a:buNone/>
            </a:pPr>
            <a:r>
              <a:rPr lang="tr-TR" sz="1800" dirty="0">
                <a:solidFill>
                  <a:srgbClr val="000000"/>
                </a:solidFill>
                <a:latin typeface="Consolas" panose="020B0609020204030204" pitchFamily="49" charset="0"/>
              </a:rPr>
              <a:t>            Vector3 </a:t>
            </a:r>
            <a:r>
              <a:rPr lang="tr-TR" sz="1800" dirty="0" err="1">
                <a:solidFill>
                  <a:srgbClr val="000000"/>
                </a:solidFill>
                <a:latin typeface="Consolas" panose="020B0609020204030204" pitchFamily="49" charset="0"/>
              </a:rPr>
              <a:t>position</a:t>
            </a:r>
            <a:r>
              <a:rPr lang="tr-TR" sz="1800" dirty="0">
                <a:solidFill>
                  <a:srgbClr val="000000"/>
                </a:solidFill>
                <a:latin typeface="Consolas" panose="020B0609020204030204" pitchFamily="49" charset="0"/>
              </a:rPr>
              <a:t> = </a:t>
            </a:r>
            <a:r>
              <a:rPr lang="tr-TR" sz="1800" dirty="0" err="1">
                <a:solidFill>
                  <a:srgbClr val="000000"/>
                </a:solidFill>
                <a:latin typeface="Consolas" panose="020B0609020204030204" pitchFamily="49" charset="0"/>
              </a:rPr>
              <a:t>Input.mousePosition</a:t>
            </a:r>
            <a:r>
              <a:rPr lang="tr-TR" sz="1800" dirty="0">
                <a:solidFill>
                  <a:srgbClr val="000000"/>
                </a:solidFill>
                <a:latin typeface="Consolas" panose="020B0609020204030204" pitchFamily="49" charset="0"/>
              </a:rPr>
              <a:t>;</a:t>
            </a:r>
          </a:p>
          <a:p>
            <a:pPr marL="0" indent="0">
              <a:buNone/>
            </a:pP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position.z</a:t>
            </a:r>
            <a:r>
              <a:rPr lang="tr-TR" sz="1800" dirty="0">
                <a:solidFill>
                  <a:srgbClr val="000000"/>
                </a:solidFill>
                <a:latin typeface="Consolas" panose="020B0609020204030204" pitchFamily="49" charset="0"/>
              </a:rPr>
              <a:t> = -</a:t>
            </a:r>
            <a:r>
              <a:rPr lang="tr-TR" sz="1800" dirty="0" err="1">
                <a:solidFill>
                  <a:srgbClr val="000000"/>
                </a:solidFill>
                <a:latin typeface="Consolas" panose="020B0609020204030204" pitchFamily="49" charset="0"/>
              </a:rPr>
              <a:t>Camera.main.transform.position.z</a:t>
            </a:r>
            <a:r>
              <a:rPr lang="tr-TR"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position = </a:t>
            </a:r>
            <a:r>
              <a:rPr lang="en-US" sz="1800" dirty="0" err="1">
                <a:solidFill>
                  <a:srgbClr val="000000"/>
                </a:solidFill>
                <a:latin typeface="Consolas" panose="020B0609020204030204" pitchFamily="49" charset="0"/>
              </a:rPr>
              <a:t>Camera.main.ScreenToWorldPoint</a:t>
            </a:r>
            <a:r>
              <a:rPr lang="en-US" sz="1800" dirty="0">
                <a:solidFill>
                  <a:srgbClr val="000000"/>
                </a:solidFill>
                <a:latin typeface="Consolas" panose="020B0609020204030204" pitchFamily="49" charset="0"/>
              </a:rPr>
              <a:t>(position);</a:t>
            </a:r>
          </a:p>
          <a:p>
            <a:pPr marL="0" indent="0">
              <a:buNone/>
            </a:pP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Instantiate</a:t>
            </a:r>
            <a:r>
              <a:rPr lang="tr-TR" sz="1800" dirty="0">
                <a:solidFill>
                  <a:srgbClr val="000000"/>
                </a:solidFill>
                <a:latin typeface="Consolas" panose="020B0609020204030204" pitchFamily="49" charset="0"/>
              </a:rPr>
              <a:t>(</a:t>
            </a:r>
            <a:r>
              <a:rPr lang="tr-TR" sz="1800" dirty="0" err="1">
                <a:solidFill>
                  <a:srgbClr val="000000"/>
                </a:solidFill>
                <a:latin typeface="Consolas" panose="020B0609020204030204" pitchFamily="49" charset="0"/>
              </a:rPr>
              <a:t>astreoidPrefab</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position</a:t>
            </a:r>
            <a:r>
              <a:rPr lang="tr-TR" sz="1800" dirty="0">
                <a:solidFill>
                  <a:srgbClr val="000000"/>
                </a:solidFill>
                <a:latin typeface="Consolas" panose="020B0609020204030204" pitchFamily="49" charset="0"/>
              </a:rPr>
              <a:t>, </a:t>
            </a:r>
            <a:r>
              <a:rPr lang="tr-TR" sz="1800" dirty="0" err="1">
                <a:solidFill>
                  <a:srgbClr val="000000"/>
                </a:solidFill>
                <a:latin typeface="Consolas" panose="020B0609020204030204" pitchFamily="49" charset="0"/>
              </a:rPr>
              <a:t>Quaternion.identity</a:t>
            </a:r>
            <a:r>
              <a:rPr lang="tr-TR" sz="1800" dirty="0">
                <a:solidFill>
                  <a:srgbClr val="000000"/>
                </a:solidFill>
                <a:latin typeface="Consolas" panose="020B0609020204030204" pitchFamily="49" charset="0"/>
              </a:rPr>
              <a:t>);</a:t>
            </a:r>
          </a:p>
          <a:p>
            <a:pPr marL="0" indent="0">
              <a:buNone/>
            </a:pPr>
            <a:endParaRPr lang="tr-TR" sz="1800" dirty="0">
              <a:solidFill>
                <a:srgbClr val="000000"/>
              </a:solidFill>
              <a:latin typeface="Consolas" panose="020B0609020204030204" pitchFamily="49" charset="0"/>
            </a:endParaRPr>
          </a:p>
          <a:p>
            <a:pPr marL="0" indent="0">
              <a:buNone/>
            </a:pPr>
            <a:r>
              <a:rPr lang="tr-TR" sz="1800" dirty="0">
                <a:solidFill>
                  <a:srgbClr val="000000"/>
                </a:solidFill>
                <a:latin typeface="Consolas" panose="020B0609020204030204" pitchFamily="49" charset="0"/>
              </a:rPr>
              <a:t>        }</a:t>
            </a:r>
          </a:p>
          <a:p>
            <a:pPr marL="0" indent="0">
              <a:buNone/>
            </a:pPr>
            <a:r>
              <a:rPr lang="tr-TR" sz="1800" dirty="0">
                <a:solidFill>
                  <a:srgbClr val="000000"/>
                </a:solidFill>
                <a:latin typeface="Consolas" panose="020B0609020204030204" pitchFamily="49" charset="0"/>
              </a:rPr>
              <a:t>    }</a:t>
            </a:r>
            <a:endParaRPr lang="tr-TR" sz="1800" dirty="0"/>
          </a:p>
        </p:txBody>
      </p:sp>
    </p:spTree>
    <p:extLst>
      <p:ext uri="{BB962C8B-B14F-4D97-AF65-F5344CB8AC3E}">
        <p14:creationId xmlns:p14="http://schemas.microsoft.com/office/powerpoint/2010/main" val="1713850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55D0775-F8AF-4EB7-A547-B5774E0FB6EF}"/>
              </a:ext>
            </a:extLst>
          </p:cNvPr>
          <p:cNvSpPr>
            <a:spLocks noGrp="1"/>
          </p:cNvSpPr>
          <p:nvPr>
            <p:ph type="title"/>
          </p:nvPr>
        </p:nvSpPr>
        <p:spPr>
          <a:xfrm>
            <a:off x="6734420" y="655782"/>
            <a:ext cx="4284418" cy="3246589"/>
          </a:xfrm>
        </p:spPr>
        <p:txBody>
          <a:bodyPr vert="horz" lIns="91440" tIns="45720" rIns="91440" bIns="45720" rtlCol="0" anchor="t">
            <a:normAutofit/>
          </a:bodyPr>
          <a:lstStyle/>
          <a:p>
            <a:r>
              <a:rPr lang="en-US" sz="3600" b="1" dirty="0"/>
              <a:t>Select Dependencies</a:t>
            </a:r>
            <a:br>
              <a:rPr lang="en-US" sz="3600" dirty="0"/>
            </a:br>
            <a:br>
              <a:rPr lang="tr-TR" sz="3600" dirty="0"/>
            </a:br>
            <a:r>
              <a:rPr lang="en-US" sz="3600" dirty="0"/>
              <a:t>Bu </a:t>
            </a:r>
            <a:r>
              <a:rPr lang="tr-TR" sz="3600" dirty="0" err="1"/>
              <a:t>Prefab</a:t>
            </a:r>
            <a:r>
              <a:rPr lang="en-US" sz="3600" dirty="0"/>
              <a:t> </a:t>
            </a:r>
            <a:r>
              <a:rPr lang="en-US" sz="3600" dirty="0" err="1"/>
              <a:t>ile</a:t>
            </a:r>
            <a:r>
              <a:rPr lang="en-US" sz="3600" dirty="0"/>
              <a:t> </a:t>
            </a:r>
            <a:r>
              <a:rPr lang="en-US" sz="3600" dirty="0" err="1"/>
              <a:t>ilişkisi</a:t>
            </a:r>
            <a:r>
              <a:rPr lang="en-US" sz="3600" dirty="0"/>
              <a:t> </a:t>
            </a:r>
            <a:r>
              <a:rPr lang="en-US" sz="3600" dirty="0" err="1"/>
              <a:t>olan</a:t>
            </a:r>
            <a:r>
              <a:rPr lang="en-US" sz="3600" dirty="0"/>
              <a:t> </a:t>
            </a:r>
            <a:r>
              <a:rPr lang="en-US" sz="3600" dirty="0" err="1"/>
              <a:t>tüm</a:t>
            </a:r>
            <a:r>
              <a:rPr lang="en-US" sz="3600" dirty="0"/>
              <a:t> </a:t>
            </a:r>
            <a:r>
              <a:rPr lang="tr-TR" sz="3600" dirty="0"/>
              <a:t>m</a:t>
            </a:r>
            <a:r>
              <a:rPr lang="en-US" sz="3600" dirty="0" err="1"/>
              <a:t>ateryaller</a:t>
            </a:r>
            <a:r>
              <a:rPr lang="tr-TR" sz="3600" dirty="0"/>
              <a:t> listelenir.</a:t>
            </a:r>
            <a:endParaRPr lang="en-US" sz="3600" dirty="0"/>
          </a:p>
        </p:txBody>
      </p:sp>
      <p:pic>
        <p:nvPicPr>
          <p:cNvPr id="5" name="İçerik Yer Tutucusu 4" descr="ekran görüntüsü içeren bir resim&#10;&#10;Açıklama otomatik olarak oluşturuldu">
            <a:extLst>
              <a:ext uri="{FF2B5EF4-FFF2-40B4-BE49-F238E27FC236}">
                <a16:creationId xmlns:a16="http://schemas.microsoft.com/office/drawing/2014/main" id="{3775E30D-6374-4C96-80CA-D592E5A144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66" b="5194"/>
          <a:stretch/>
        </p:blipFill>
        <p:spPr>
          <a:xfrm>
            <a:off x="1155546" y="637762"/>
            <a:ext cx="4284407" cy="5576770"/>
          </a:xfrm>
          <a:prstGeom prst="rect">
            <a:avLst/>
          </a:prstGeom>
        </p:spPr>
      </p:pic>
      <p:sp>
        <p:nvSpPr>
          <p:cNvPr id="30" name="Rectangle 29">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420" y="434380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91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4D40B55-8434-469D-A4C5-A05AF37DF6F7}"/>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dirty="0" err="1">
                <a:solidFill>
                  <a:schemeClr val="tx1"/>
                </a:solidFill>
                <a:latin typeface="+mj-lt"/>
                <a:ea typeface="+mj-ea"/>
                <a:cs typeface="+mj-cs"/>
              </a:rPr>
              <a:t>Oyun</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Objesinin</a:t>
            </a:r>
            <a:r>
              <a:rPr lang="en-US" sz="6000" kern="1200" dirty="0">
                <a:solidFill>
                  <a:schemeClr val="tx1"/>
                </a:solidFill>
                <a:latin typeface="+mj-lt"/>
                <a:ea typeface="+mj-ea"/>
                <a:cs typeface="+mj-cs"/>
              </a:rPr>
              <a:t> Mouse </a:t>
            </a:r>
            <a:r>
              <a:rPr lang="en-US" sz="6000" kern="1200" dirty="0" err="1">
                <a:solidFill>
                  <a:schemeClr val="tx1"/>
                </a:solidFill>
                <a:latin typeface="+mj-lt"/>
                <a:ea typeface="+mj-ea"/>
                <a:cs typeface="+mj-cs"/>
              </a:rPr>
              <a:t>İmlecini</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Takip</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Etmesi</a:t>
            </a:r>
            <a:endParaRPr lang="en-US" sz="6000" kern="1200" dirty="0">
              <a:solidFill>
                <a:schemeClr val="tx1"/>
              </a:solidFill>
              <a:latin typeface="+mj-lt"/>
              <a:ea typeface="+mj-ea"/>
              <a:cs typeface="+mj-cs"/>
            </a:endParaRPr>
          </a:p>
        </p:txBody>
      </p:sp>
    </p:spTree>
    <p:extLst>
      <p:ext uri="{BB962C8B-B14F-4D97-AF65-F5344CB8AC3E}">
        <p14:creationId xmlns:p14="http://schemas.microsoft.com/office/powerpoint/2010/main" val="352607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3AEB146-A36E-4C8B-A3A0-5817AB071F0C}"/>
              </a:ext>
            </a:extLst>
          </p:cNvPr>
          <p:cNvSpPr>
            <a:spLocks noGrp="1"/>
          </p:cNvSpPr>
          <p:nvPr>
            <p:ph type="title"/>
          </p:nvPr>
        </p:nvSpPr>
        <p:spPr>
          <a:xfrm>
            <a:off x="1156851" y="637762"/>
            <a:ext cx="9888496" cy="900131"/>
          </a:xfrm>
        </p:spPr>
        <p:txBody>
          <a:bodyPr anchor="t">
            <a:normAutofit/>
          </a:bodyPr>
          <a:lstStyle/>
          <a:p>
            <a:r>
              <a:rPr lang="tr-TR" sz="4000">
                <a:solidFill>
                  <a:schemeClr val="bg1"/>
                </a:solidFill>
              </a:rPr>
              <a:t>Oyun Objesinin Mouse İmlecini Takip Etmesi</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31070B54-CD28-457D-90E4-B5146CF1C780}"/>
              </a:ext>
            </a:extLst>
          </p:cNvPr>
          <p:cNvSpPr>
            <a:spLocks noGrp="1"/>
          </p:cNvSpPr>
          <p:nvPr>
            <p:ph idx="1"/>
          </p:nvPr>
        </p:nvSpPr>
        <p:spPr>
          <a:xfrm>
            <a:off x="1155548" y="2217343"/>
            <a:ext cx="10166876" cy="4223798"/>
          </a:xfrm>
        </p:spPr>
        <p:txBody>
          <a:bodyPr>
            <a:normAutofit fontScale="85000" lnSpcReduction="20000"/>
          </a:bodyPr>
          <a:lstStyle/>
          <a:p>
            <a:pPr marL="0" lvl="0" indent="0">
              <a:buNone/>
            </a:pPr>
            <a:r>
              <a:rPr lang="tr-TR" sz="2200" dirty="0" err="1">
                <a:solidFill>
                  <a:srgbClr val="0000FF"/>
                </a:solidFill>
                <a:latin typeface="Consolas" panose="020B0609020204030204" pitchFamily="49" charset="0"/>
              </a:rPr>
              <a:t>public</a:t>
            </a:r>
            <a:r>
              <a:rPr lang="tr-TR" sz="2200" dirty="0">
                <a:solidFill>
                  <a:srgbClr val="000000"/>
                </a:solidFill>
                <a:latin typeface="Consolas" panose="020B0609020204030204" pitchFamily="49" charset="0"/>
              </a:rPr>
              <a:t> </a:t>
            </a:r>
            <a:r>
              <a:rPr lang="tr-TR" sz="2200" dirty="0" err="1">
                <a:solidFill>
                  <a:srgbClr val="0000FF"/>
                </a:solidFill>
                <a:latin typeface="Consolas" panose="020B0609020204030204" pitchFamily="49" charset="0"/>
              </a:rPr>
              <a:t>class</a:t>
            </a:r>
            <a:r>
              <a:rPr lang="tr-TR" sz="2200" dirty="0">
                <a:solidFill>
                  <a:srgbClr val="000000"/>
                </a:solidFill>
                <a:latin typeface="Consolas" panose="020B0609020204030204" pitchFamily="49" charset="0"/>
              </a:rPr>
              <a:t> </a:t>
            </a:r>
            <a:r>
              <a:rPr lang="tr-TR" sz="2200" dirty="0" err="1">
                <a:solidFill>
                  <a:srgbClr val="2B91AF"/>
                </a:solidFill>
                <a:latin typeface="Consolas" panose="020B0609020204030204" pitchFamily="49" charset="0"/>
              </a:rPr>
              <a:t>HareketKontrol</a:t>
            </a:r>
            <a:r>
              <a:rPr lang="tr-TR" sz="2200" dirty="0">
                <a:solidFill>
                  <a:srgbClr val="000000"/>
                </a:solidFill>
                <a:latin typeface="Consolas" panose="020B0609020204030204" pitchFamily="49" charset="0"/>
              </a:rPr>
              <a:t> : </a:t>
            </a:r>
            <a:r>
              <a:rPr lang="tr-TR" sz="2200" dirty="0" err="1">
                <a:solidFill>
                  <a:srgbClr val="000000"/>
                </a:solidFill>
                <a:latin typeface="Consolas" panose="020B0609020204030204" pitchFamily="49" charset="0"/>
              </a:rPr>
              <a:t>MonoBehaviour</a:t>
            </a:r>
            <a:endParaRPr lang="tr-TR" sz="2200" dirty="0">
              <a:solidFill>
                <a:srgbClr val="000000"/>
              </a:solidFill>
              <a:latin typeface="Consolas" panose="020B0609020204030204" pitchFamily="49" charset="0"/>
            </a:endParaRPr>
          </a:p>
          <a:p>
            <a:pPr marL="0" lvl="0" indent="0">
              <a:buNone/>
            </a:pPr>
            <a:r>
              <a:rPr lang="tr-TR" sz="2200" dirty="0">
                <a:solidFill>
                  <a:srgbClr val="000000"/>
                </a:solidFill>
                <a:latin typeface="Consolas" panose="020B0609020204030204" pitchFamily="49" charset="0"/>
              </a:rPr>
              <a:t>{</a:t>
            </a:r>
          </a:p>
          <a:p>
            <a:pPr marL="0" lvl="0" indent="0">
              <a:buNone/>
            </a:pPr>
            <a:r>
              <a:rPr lang="tr-TR" sz="2200" dirty="0">
                <a:solidFill>
                  <a:srgbClr val="000000"/>
                </a:solidFill>
                <a:latin typeface="Consolas" panose="020B0609020204030204" pitchFamily="49" charset="0"/>
              </a:rPr>
              <a:t> </a:t>
            </a:r>
            <a:r>
              <a:rPr lang="tr-TR" sz="2200" dirty="0" err="1">
                <a:solidFill>
                  <a:srgbClr val="0000FF"/>
                </a:solidFill>
                <a:latin typeface="Consolas" panose="020B0609020204030204" pitchFamily="49" charset="0"/>
              </a:rPr>
              <a:t>void</a:t>
            </a:r>
            <a:r>
              <a:rPr lang="tr-TR" sz="2200" dirty="0">
                <a:solidFill>
                  <a:srgbClr val="000000"/>
                </a:solidFill>
                <a:latin typeface="Consolas" panose="020B0609020204030204" pitchFamily="49" charset="0"/>
              </a:rPr>
              <a:t> </a:t>
            </a:r>
            <a:r>
              <a:rPr lang="tr-TR" sz="2200" dirty="0">
                <a:solidFill>
                  <a:srgbClr val="0000FF"/>
                </a:solidFill>
                <a:latin typeface="Consolas" panose="020B0609020204030204" pitchFamily="49" charset="0"/>
              </a:rPr>
              <a:t>Update</a:t>
            </a:r>
            <a:r>
              <a:rPr lang="tr-TR" sz="2200" dirty="0">
                <a:solidFill>
                  <a:srgbClr val="000000"/>
                </a:solidFill>
                <a:latin typeface="Consolas" panose="020B0609020204030204" pitchFamily="49" charset="0"/>
              </a:rPr>
              <a:t>()</a:t>
            </a:r>
          </a:p>
          <a:p>
            <a:pPr marL="0" lvl="0" indent="0">
              <a:buNone/>
            </a:pPr>
            <a:r>
              <a:rPr lang="tr-TR" sz="2200" dirty="0">
                <a:solidFill>
                  <a:srgbClr val="000000"/>
                </a:solidFill>
                <a:latin typeface="Consolas" panose="020B0609020204030204" pitchFamily="49" charset="0"/>
              </a:rPr>
              <a:t>    {</a:t>
            </a:r>
          </a:p>
          <a:p>
            <a:pPr marL="0" lvl="0" indent="0">
              <a:buNone/>
            </a:pPr>
            <a:r>
              <a:rPr lang="tr-TR" sz="2200" dirty="0">
                <a:solidFill>
                  <a:srgbClr val="000000"/>
                </a:solidFill>
                <a:latin typeface="Consolas" panose="020B0609020204030204" pitchFamily="49" charset="0"/>
              </a:rPr>
              <a:t>        </a:t>
            </a:r>
            <a:r>
              <a:rPr lang="tr-TR" sz="2200" dirty="0">
                <a:solidFill>
                  <a:srgbClr val="008000"/>
                </a:solidFill>
                <a:latin typeface="Consolas" panose="020B0609020204030204" pitchFamily="49" charset="0"/>
              </a:rPr>
              <a:t>//</a:t>
            </a:r>
            <a:r>
              <a:rPr lang="tr-TR" sz="2200" dirty="0" err="1">
                <a:solidFill>
                  <a:srgbClr val="008000"/>
                </a:solidFill>
                <a:latin typeface="Consolas" panose="020B0609020204030204" pitchFamily="49" charset="0"/>
              </a:rPr>
              <a:t>Astreoid</a:t>
            </a:r>
            <a:r>
              <a:rPr lang="tr-TR" sz="2200" dirty="0">
                <a:solidFill>
                  <a:srgbClr val="008000"/>
                </a:solidFill>
                <a:latin typeface="Consolas" panose="020B0609020204030204" pitchFamily="49" charset="0"/>
              </a:rPr>
              <a:t> </a:t>
            </a:r>
            <a:r>
              <a:rPr lang="tr-TR" sz="2200" dirty="0" err="1">
                <a:solidFill>
                  <a:srgbClr val="008000"/>
                </a:solidFill>
                <a:latin typeface="Consolas" panose="020B0609020204030204" pitchFamily="49" charset="0"/>
              </a:rPr>
              <a:t>mouse</a:t>
            </a:r>
            <a:r>
              <a:rPr lang="tr-TR" sz="2200" dirty="0">
                <a:solidFill>
                  <a:srgbClr val="008000"/>
                </a:solidFill>
                <a:latin typeface="Consolas" panose="020B0609020204030204" pitchFamily="49" charset="0"/>
              </a:rPr>
              <a:t> imlecini takip edecek</a:t>
            </a:r>
            <a:endParaRPr lang="tr-TR" sz="2200" dirty="0">
              <a:solidFill>
                <a:srgbClr val="000000"/>
              </a:solidFill>
              <a:latin typeface="Consolas" panose="020B0609020204030204" pitchFamily="49" charset="0"/>
            </a:endParaRPr>
          </a:p>
          <a:p>
            <a:pPr marL="0" lvl="0" indent="0">
              <a:buNone/>
            </a:pPr>
            <a:r>
              <a:rPr lang="tr-TR" sz="2200" dirty="0">
                <a:solidFill>
                  <a:srgbClr val="000000"/>
                </a:solidFill>
                <a:latin typeface="Consolas" panose="020B0609020204030204" pitchFamily="49" charset="0"/>
              </a:rPr>
              <a:t>        Vector3 </a:t>
            </a:r>
            <a:r>
              <a:rPr lang="tr-TR" sz="2200" dirty="0" err="1">
                <a:solidFill>
                  <a:srgbClr val="000000"/>
                </a:solidFill>
                <a:latin typeface="Consolas" panose="020B0609020204030204" pitchFamily="49" charset="0"/>
              </a:rPr>
              <a:t>position</a:t>
            </a:r>
            <a:r>
              <a:rPr lang="tr-TR" sz="2200" dirty="0">
                <a:solidFill>
                  <a:srgbClr val="000000"/>
                </a:solidFill>
                <a:latin typeface="Consolas" panose="020B0609020204030204" pitchFamily="49" charset="0"/>
              </a:rPr>
              <a:t> = </a:t>
            </a:r>
            <a:r>
              <a:rPr lang="tr-TR" sz="2200" dirty="0" err="1">
                <a:solidFill>
                  <a:srgbClr val="000000"/>
                </a:solidFill>
                <a:latin typeface="Consolas" panose="020B0609020204030204" pitchFamily="49" charset="0"/>
              </a:rPr>
              <a:t>Input.mousePosition</a:t>
            </a:r>
            <a:r>
              <a:rPr lang="tr-TR" sz="2200" dirty="0">
                <a:solidFill>
                  <a:srgbClr val="000000"/>
                </a:solidFill>
                <a:latin typeface="Consolas" panose="020B0609020204030204" pitchFamily="49" charset="0"/>
              </a:rPr>
              <a:t>;</a:t>
            </a:r>
          </a:p>
          <a:p>
            <a:pPr marL="0" lvl="0" indent="0">
              <a:buNone/>
            </a:pPr>
            <a:r>
              <a:rPr lang="tr-TR" sz="2200" dirty="0">
                <a:solidFill>
                  <a:srgbClr val="000000"/>
                </a:solidFill>
                <a:latin typeface="Consolas" panose="020B0609020204030204" pitchFamily="49" charset="0"/>
              </a:rPr>
              <a:t>        </a:t>
            </a:r>
            <a:r>
              <a:rPr lang="tr-TR" sz="2200" dirty="0" err="1">
                <a:solidFill>
                  <a:srgbClr val="000000"/>
                </a:solidFill>
                <a:latin typeface="Consolas" panose="020B0609020204030204" pitchFamily="49" charset="0"/>
              </a:rPr>
              <a:t>position.z</a:t>
            </a:r>
            <a:r>
              <a:rPr lang="tr-TR" sz="2200" dirty="0">
                <a:solidFill>
                  <a:srgbClr val="000000"/>
                </a:solidFill>
                <a:latin typeface="Consolas" panose="020B0609020204030204" pitchFamily="49" charset="0"/>
              </a:rPr>
              <a:t> = -</a:t>
            </a:r>
            <a:r>
              <a:rPr lang="tr-TR" sz="2200" dirty="0" err="1">
                <a:solidFill>
                  <a:srgbClr val="000000"/>
                </a:solidFill>
                <a:latin typeface="Consolas" panose="020B0609020204030204" pitchFamily="49" charset="0"/>
              </a:rPr>
              <a:t>Camera.main.transform.position.z</a:t>
            </a:r>
            <a:r>
              <a:rPr lang="tr-TR" sz="2200" dirty="0">
                <a:solidFill>
                  <a:srgbClr val="000000"/>
                </a:solidFill>
                <a:latin typeface="Consolas" panose="020B0609020204030204" pitchFamily="49" charset="0"/>
              </a:rPr>
              <a:t>;</a:t>
            </a:r>
          </a:p>
          <a:p>
            <a:pPr marL="0" lvl="0" indent="0">
              <a:buNone/>
            </a:pPr>
            <a:r>
              <a:rPr lang="en-US" sz="2200" dirty="0">
                <a:solidFill>
                  <a:srgbClr val="000000"/>
                </a:solidFill>
                <a:latin typeface="Consolas" panose="020B0609020204030204" pitchFamily="49" charset="0"/>
              </a:rPr>
              <a:t>        position = </a:t>
            </a:r>
            <a:r>
              <a:rPr lang="en-US" sz="2200" dirty="0" err="1">
                <a:solidFill>
                  <a:srgbClr val="000000"/>
                </a:solidFill>
                <a:latin typeface="Consolas" panose="020B0609020204030204" pitchFamily="49" charset="0"/>
              </a:rPr>
              <a:t>Camera.main.ScreenToWorldPoint</a:t>
            </a:r>
            <a:r>
              <a:rPr lang="en-US" sz="2200" dirty="0">
                <a:solidFill>
                  <a:srgbClr val="000000"/>
                </a:solidFill>
                <a:latin typeface="Consolas" panose="020B0609020204030204" pitchFamily="49" charset="0"/>
              </a:rPr>
              <a:t>(position);</a:t>
            </a:r>
          </a:p>
          <a:p>
            <a:pPr marL="0" lvl="0" indent="0">
              <a:buNone/>
            </a:pPr>
            <a:r>
              <a:rPr lang="tr-TR" sz="2200" dirty="0">
                <a:solidFill>
                  <a:srgbClr val="000000"/>
                </a:solidFill>
                <a:latin typeface="Consolas" panose="020B0609020204030204" pitchFamily="49" charset="0"/>
              </a:rPr>
              <a:t>        </a:t>
            </a:r>
            <a:r>
              <a:rPr lang="tr-TR" sz="2200" dirty="0" err="1">
                <a:solidFill>
                  <a:srgbClr val="000000"/>
                </a:solidFill>
                <a:latin typeface="Consolas" panose="020B0609020204030204" pitchFamily="49" charset="0"/>
              </a:rPr>
              <a:t>transform.position</a:t>
            </a:r>
            <a:r>
              <a:rPr lang="tr-TR" sz="2200" dirty="0">
                <a:solidFill>
                  <a:srgbClr val="000000"/>
                </a:solidFill>
                <a:latin typeface="Consolas" panose="020B0609020204030204" pitchFamily="49" charset="0"/>
              </a:rPr>
              <a:t> = </a:t>
            </a:r>
            <a:r>
              <a:rPr lang="tr-TR" sz="2200" dirty="0" err="1">
                <a:solidFill>
                  <a:srgbClr val="000000"/>
                </a:solidFill>
                <a:latin typeface="Consolas" panose="020B0609020204030204" pitchFamily="49" charset="0"/>
              </a:rPr>
              <a:t>position</a:t>
            </a:r>
            <a:r>
              <a:rPr lang="tr-TR" sz="2200" dirty="0">
                <a:solidFill>
                  <a:srgbClr val="000000"/>
                </a:solidFill>
                <a:latin typeface="Consolas" panose="020B0609020204030204" pitchFamily="49" charset="0"/>
              </a:rPr>
              <a:t>;</a:t>
            </a:r>
          </a:p>
          <a:p>
            <a:pPr marL="0" lvl="0" indent="0">
              <a:buNone/>
            </a:pPr>
            <a:r>
              <a:rPr lang="tr-TR" sz="2200" dirty="0">
                <a:solidFill>
                  <a:srgbClr val="000000"/>
                </a:solidFill>
                <a:latin typeface="Consolas" panose="020B0609020204030204" pitchFamily="49" charset="0"/>
              </a:rPr>
              <a:t>    }</a:t>
            </a:r>
          </a:p>
          <a:p>
            <a:pPr marL="0" lvl="0" indent="0">
              <a:buNone/>
            </a:pPr>
            <a:r>
              <a:rPr lang="tr-TR" sz="2200" dirty="0">
                <a:solidFill>
                  <a:srgbClr val="000000"/>
                </a:solidFill>
                <a:latin typeface="Consolas" panose="020B0609020204030204" pitchFamily="49" charset="0"/>
              </a:rPr>
              <a:t>    </a:t>
            </a:r>
          </a:p>
          <a:p>
            <a:pPr marL="0" lvl="0" indent="0">
              <a:buNone/>
            </a:pPr>
            <a:r>
              <a:rPr lang="tr-TR" sz="2200" dirty="0">
                <a:solidFill>
                  <a:srgbClr val="000000"/>
                </a:solidFill>
                <a:latin typeface="Consolas" panose="020B0609020204030204" pitchFamily="49" charset="0"/>
              </a:rPr>
              <a:t>}</a:t>
            </a:r>
            <a:endParaRPr lang="tr-TR" sz="2200" dirty="0">
              <a:solidFill>
                <a:prstClr val="black"/>
              </a:solidFill>
            </a:endParaRPr>
          </a:p>
          <a:p>
            <a:pPr marL="0" indent="0">
              <a:buNone/>
            </a:pPr>
            <a:endParaRPr lang="tr-TR" sz="1500" dirty="0"/>
          </a:p>
        </p:txBody>
      </p:sp>
    </p:spTree>
    <p:extLst>
      <p:ext uri="{BB962C8B-B14F-4D97-AF65-F5344CB8AC3E}">
        <p14:creationId xmlns:p14="http://schemas.microsoft.com/office/powerpoint/2010/main" val="621444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1D1E327-8D71-4583-9BDC-135D0511ADBE}"/>
              </a:ext>
            </a:extLst>
          </p:cNvPr>
          <p:cNvSpPr>
            <a:spLocks noGrp="1"/>
          </p:cNvSpPr>
          <p:nvPr>
            <p:ph type="title"/>
          </p:nvPr>
        </p:nvSpPr>
        <p:spPr>
          <a:xfrm>
            <a:off x="1155557" y="4551036"/>
            <a:ext cx="4284420" cy="1687143"/>
          </a:xfrm>
        </p:spPr>
        <p:txBody>
          <a:bodyPr vert="horz" lIns="91440" tIns="45720" rIns="91440" bIns="45720" rtlCol="0" anchor="t">
            <a:normAutofit/>
          </a:bodyPr>
          <a:lstStyle/>
          <a:p>
            <a:r>
              <a:rPr lang="en-US" sz="3700">
                <a:solidFill>
                  <a:schemeClr val="bg1"/>
                </a:solidFill>
              </a:rPr>
              <a:t>Kontrolcünün Sahnenin Dışına Çıkmasını Engellemek</a:t>
            </a:r>
          </a:p>
        </p:txBody>
      </p:sp>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ekran görüntüsü, ekran, bilgisayar içeren bir resim&#10;&#10;Açıklama otomatik olarak oluşturuldu">
            <a:extLst>
              <a:ext uri="{FF2B5EF4-FFF2-40B4-BE49-F238E27FC236}">
                <a16:creationId xmlns:a16="http://schemas.microsoft.com/office/drawing/2014/main" id="{6FB5F6FD-D97E-4FBC-B8BE-B3905DF2244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8394" r="-2" b="8119"/>
          <a:stretch/>
        </p:blipFill>
        <p:spPr>
          <a:xfrm>
            <a:off x="1155556" y="637762"/>
            <a:ext cx="9889765" cy="3579308"/>
          </a:xfrm>
          <a:prstGeom prst="rect">
            <a:avLst/>
          </a:prstGeom>
        </p:spPr>
      </p:pic>
      <p:sp>
        <p:nvSpPr>
          <p:cNvPr id="15" name="Rectangle 1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441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E6D6DD3B-A37C-40A4-AC44-1FD1CED35BC2}"/>
              </a:ext>
            </a:extLst>
          </p:cNvPr>
          <p:cNvSpPr>
            <a:spLocks noGrp="1"/>
          </p:cNvSpPr>
          <p:nvPr>
            <p:ph sz="half" idx="1"/>
          </p:nvPr>
        </p:nvSpPr>
        <p:spPr>
          <a:xfrm>
            <a:off x="6734649" y="4750698"/>
            <a:ext cx="4310672" cy="1463834"/>
          </a:xfrm>
        </p:spPr>
        <p:txBody>
          <a:bodyPr vert="horz" lIns="91440" tIns="45720" rIns="91440" bIns="45720" rtlCol="0">
            <a:normAutofit/>
          </a:bodyPr>
          <a:lstStyle/>
          <a:p>
            <a:r>
              <a:rPr lang="en-US" sz="1500"/>
              <a:t>Mouse ile objeyi oyun ekranının dışına hareket ettirdiğimizde oyun objemiz sahnenin dışındaki alana geçer.</a:t>
            </a:r>
          </a:p>
          <a:p>
            <a:r>
              <a:rPr lang="en-US" sz="1500"/>
              <a:t>Oyun objesinin kameranın gördüğü alanların dışına çıkmaması için belirli bir alan içerisinde hareket etmesine izin verilmesi gerekir.</a:t>
            </a:r>
          </a:p>
        </p:txBody>
      </p:sp>
    </p:spTree>
    <p:extLst>
      <p:ext uri="{BB962C8B-B14F-4D97-AF65-F5344CB8AC3E}">
        <p14:creationId xmlns:p14="http://schemas.microsoft.com/office/powerpoint/2010/main" val="98345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AEFFE16-2F07-473A-9B51-737C64B9C446}"/>
              </a:ext>
            </a:extLst>
          </p:cNvPr>
          <p:cNvSpPr>
            <a:spLocks noGrp="1"/>
          </p:cNvSpPr>
          <p:nvPr>
            <p:ph type="title"/>
          </p:nvPr>
        </p:nvSpPr>
        <p:spPr>
          <a:xfrm>
            <a:off x="643466" y="321734"/>
            <a:ext cx="6891187" cy="1135737"/>
          </a:xfrm>
        </p:spPr>
        <p:txBody>
          <a:bodyPr>
            <a:normAutofit/>
          </a:bodyPr>
          <a:lstStyle/>
          <a:p>
            <a:r>
              <a:rPr lang="tr-TR" sz="3600"/>
              <a:t>SerializeField</a:t>
            </a:r>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E76323-84C0-46B8-A39F-45A5CC2ADEE0}"/>
              </a:ext>
            </a:extLst>
          </p:cNvPr>
          <p:cNvPicPr>
            <a:picLocks noChangeAspect="1"/>
          </p:cNvPicPr>
          <p:nvPr/>
        </p:nvPicPr>
        <p:blipFill rotWithShape="1">
          <a:blip r:embed="rId3"/>
          <a:srcRect l="31751" r="23825"/>
          <a:stretch/>
        </p:blipFill>
        <p:spPr>
          <a:xfrm>
            <a:off x="8129873" y="10"/>
            <a:ext cx="4062128" cy="6857990"/>
          </a:xfrm>
          <a:prstGeom prst="rect">
            <a:avLst/>
          </a:prstGeom>
        </p:spPr>
      </p:pic>
      <p:grpSp>
        <p:nvGrpSpPr>
          <p:cNvPr id="17" name="Group 1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8" name="İçerik Yer Tutucusu 2">
            <a:extLst>
              <a:ext uri="{FF2B5EF4-FFF2-40B4-BE49-F238E27FC236}">
                <a16:creationId xmlns:a16="http://schemas.microsoft.com/office/drawing/2014/main" id="{D7FD2E7A-95A7-454E-BAC7-358413D60E78}"/>
              </a:ext>
            </a:extLst>
          </p:cNvPr>
          <p:cNvGraphicFramePr>
            <a:graphicFrameLocks noGrp="1"/>
          </p:cNvGraphicFramePr>
          <p:nvPr>
            <p:ph idx="1"/>
            <p:extLst>
              <p:ext uri="{D42A27DB-BD31-4B8C-83A1-F6EECF244321}">
                <p14:modId xmlns:p14="http://schemas.microsoft.com/office/powerpoint/2010/main" val="967608381"/>
              </p:ext>
            </p:extLst>
          </p:nvPr>
        </p:nvGraphicFramePr>
        <p:xfrm>
          <a:off x="148075" y="1076726"/>
          <a:ext cx="7881968" cy="5075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56182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41" name="Rectangle 30">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Başlık 4">
            <a:extLst>
              <a:ext uri="{FF2B5EF4-FFF2-40B4-BE49-F238E27FC236}">
                <a16:creationId xmlns:a16="http://schemas.microsoft.com/office/drawing/2014/main" id="{F36A0576-D014-4420-BFD1-AA08AF5D2B02}"/>
              </a:ext>
            </a:extLst>
          </p:cNvPr>
          <p:cNvSpPr>
            <a:spLocks noGrp="1"/>
          </p:cNvSpPr>
          <p:nvPr>
            <p:ph type="title"/>
          </p:nvPr>
        </p:nvSpPr>
        <p:spPr>
          <a:xfrm>
            <a:off x="833002" y="365125"/>
            <a:ext cx="10520702" cy="1325563"/>
          </a:xfrm>
        </p:spPr>
        <p:txBody>
          <a:bodyPr>
            <a:normAutofit/>
          </a:bodyPr>
          <a:lstStyle/>
          <a:p>
            <a:r>
              <a:rPr lang="tr-TR"/>
              <a:t>Vector3(x,y,z)</a:t>
            </a:r>
            <a:endParaRPr lang="tr-TR" dirty="0"/>
          </a:p>
        </p:txBody>
      </p:sp>
      <p:sp>
        <p:nvSpPr>
          <p:cNvPr id="23" name="Metin kutusu 22">
            <a:extLst>
              <a:ext uri="{FF2B5EF4-FFF2-40B4-BE49-F238E27FC236}">
                <a16:creationId xmlns:a16="http://schemas.microsoft.com/office/drawing/2014/main" id="{CE22752C-A67A-4C6C-89AF-5A1D8EF84A30}"/>
              </a:ext>
            </a:extLst>
          </p:cNvPr>
          <p:cNvSpPr txBox="1"/>
          <p:nvPr/>
        </p:nvSpPr>
        <p:spPr>
          <a:xfrm>
            <a:off x="7757852" y="1827358"/>
            <a:ext cx="3423386" cy="338118"/>
          </a:xfrm>
          <a:prstGeom prst="rect">
            <a:avLst/>
          </a:prstGeom>
          <a:noFill/>
        </p:spPr>
        <p:txBody>
          <a:bodyPr wrap="none" rtlCol="0">
            <a:normAutofit/>
          </a:bodyPr>
          <a:lstStyle/>
          <a:p>
            <a:pPr>
              <a:lnSpc>
                <a:spcPct val="90000"/>
              </a:lnSpc>
              <a:spcAft>
                <a:spcPts val="600"/>
              </a:spcAft>
            </a:pPr>
            <a:r>
              <a:rPr lang="tr-TR" sz="1600" dirty="0"/>
              <a:t>Vector3(</a:t>
            </a:r>
            <a:r>
              <a:rPr lang="tr-TR" sz="1600" dirty="0" err="1"/>
              <a:t>Screen.width</a:t>
            </a:r>
            <a:r>
              <a:rPr lang="tr-TR" sz="1600" dirty="0"/>
              <a:t>, </a:t>
            </a:r>
            <a:r>
              <a:rPr lang="tr-TR" sz="1600" dirty="0" err="1"/>
              <a:t>Screen.height</a:t>
            </a:r>
            <a:r>
              <a:rPr lang="tr-TR" sz="1600" dirty="0"/>
              <a:t>, </a:t>
            </a:r>
            <a:r>
              <a:rPr lang="tr-TR" sz="1600" dirty="0" err="1"/>
              <a:t>zEkseni</a:t>
            </a:r>
            <a:r>
              <a:rPr lang="tr-TR" sz="1600" dirty="0"/>
              <a:t>)</a:t>
            </a:r>
          </a:p>
        </p:txBody>
      </p:sp>
      <p:sp>
        <p:nvSpPr>
          <p:cNvPr id="24" name="Metin kutusu 23">
            <a:extLst>
              <a:ext uri="{FF2B5EF4-FFF2-40B4-BE49-F238E27FC236}">
                <a16:creationId xmlns:a16="http://schemas.microsoft.com/office/drawing/2014/main" id="{7D0D66F6-433C-45B5-AEEC-8343D3005958}"/>
              </a:ext>
            </a:extLst>
          </p:cNvPr>
          <p:cNvSpPr txBox="1"/>
          <p:nvPr/>
        </p:nvSpPr>
        <p:spPr>
          <a:xfrm>
            <a:off x="1288227" y="5656567"/>
            <a:ext cx="2256474" cy="294082"/>
          </a:xfrm>
          <a:prstGeom prst="rect">
            <a:avLst/>
          </a:prstGeom>
          <a:noFill/>
        </p:spPr>
        <p:txBody>
          <a:bodyPr wrap="none" rtlCol="0">
            <a:normAutofit lnSpcReduction="10000"/>
          </a:bodyPr>
          <a:lstStyle/>
          <a:p>
            <a:pPr>
              <a:lnSpc>
                <a:spcPct val="90000"/>
              </a:lnSpc>
              <a:spcAft>
                <a:spcPts val="600"/>
              </a:spcAft>
            </a:pPr>
            <a:r>
              <a:rPr lang="tr-TR" sz="1600" dirty="0"/>
              <a:t>Vector3(0, 0, </a:t>
            </a:r>
            <a:r>
              <a:rPr lang="tr-TR" sz="1600" dirty="0" err="1"/>
              <a:t>zEkseni</a:t>
            </a:r>
            <a:r>
              <a:rPr lang="tr-TR" sz="1600" dirty="0"/>
              <a:t>)</a:t>
            </a:r>
          </a:p>
        </p:txBody>
      </p:sp>
      <p:sp>
        <p:nvSpPr>
          <p:cNvPr id="40" name="Metin kutusu 39">
            <a:extLst>
              <a:ext uri="{FF2B5EF4-FFF2-40B4-BE49-F238E27FC236}">
                <a16:creationId xmlns:a16="http://schemas.microsoft.com/office/drawing/2014/main" id="{E78BE9F5-A754-49CE-8B2D-2FAD43830B73}"/>
              </a:ext>
            </a:extLst>
          </p:cNvPr>
          <p:cNvSpPr txBox="1"/>
          <p:nvPr/>
        </p:nvSpPr>
        <p:spPr>
          <a:xfrm>
            <a:off x="1387289" y="5980154"/>
            <a:ext cx="2552700" cy="877846"/>
          </a:xfrm>
          <a:prstGeom prst="rect">
            <a:avLst/>
          </a:prstGeom>
          <a:noFill/>
        </p:spPr>
        <p:txBody>
          <a:bodyPr wrap="none" rtlCol="0">
            <a:normAutofit/>
          </a:bodyPr>
          <a:lstStyle/>
          <a:p>
            <a:pPr>
              <a:lnSpc>
                <a:spcPct val="90000"/>
              </a:lnSpc>
              <a:spcAft>
                <a:spcPts val="600"/>
              </a:spcAft>
            </a:pPr>
            <a:r>
              <a:rPr lang="tr-TR" sz="2400" dirty="0" err="1"/>
              <a:t>solAltKose</a:t>
            </a:r>
            <a:endParaRPr lang="tr-TR" sz="2400" dirty="0"/>
          </a:p>
        </p:txBody>
      </p:sp>
      <p:sp>
        <p:nvSpPr>
          <p:cNvPr id="43" name="Metin kutusu 42">
            <a:extLst>
              <a:ext uri="{FF2B5EF4-FFF2-40B4-BE49-F238E27FC236}">
                <a16:creationId xmlns:a16="http://schemas.microsoft.com/office/drawing/2014/main" id="{CDD07B90-8D64-4B69-8D88-A4C5CCFCB4E8}"/>
              </a:ext>
            </a:extLst>
          </p:cNvPr>
          <p:cNvSpPr txBox="1"/>
          <p:nvPr/>
        </p:nvSpPr>
        <p:spPr>
          <a:xfrm>
            <a:off x="9103762" y="1421235"/>
            <a:ext cx="2552700" cy="877846"/>
          </a:xfrm>
          <a:prstGeom prst="rect">
            <a:avLst/>
          </a:prstGeom>
          <a:noFill/>
        </p:spPr>
        <p:txBody>
          <a:bodyPr wrap="none" rtlCol="0">
            <a:normAutofit/>
          </a:bodyPr>
          <a:lstStyle/>
          <a:p>
            <a:pPr>
              <a:lnSpc>
                <a:spcPct val="90000"/>
              </a:lnSpc>
              <a:spcAft>
                <a:spcPts val="600"/>
              </a:spcAft>
            </a:pPr>
            <a:r>
              <a:rPr lang="tr-TR" sz="2400" dirty="0" err="1"/>
              <a:t>sagUstKose</a:t>
            </a:r>
            <a:endParaRPr lang="tr-TR" sz="2400" dirty="0"/>
          </a:p>
        </p:txBody>
      </p:sp>
      <p:sp>
        <p:nvSpPr>
          <p:cNvPr id="44" name="Dikdörtgen 43">
            <a:extLst>
              <a:ext uri="{FF2B5EF4-FFF2-40B4-BE49-F238E27FC236}">
                <a16:creationId xmlns:a16="http://schemas.microsoft.com/office/drawing/2014/main" id="{1F02C5A9-3B5E-4563-9DEC-0ED8E687D04C}"/>
              </a:ext>
            </a:extLst>
          </p:cNvPr>
          <p:cNvSpPr/>
          <p:nvPr/>
        </p:nvSpPr>
        <p:spPr>
          <a:xfrm>
            <a:off x="2349765" y="2365404"/>
            <a:ext cx="7361731" cy="3057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tr-TR" dirty="0"/>
              <a:t>Sahne</a:t>
            </a:r>
          </a:p>
        </p:txBody>
      </p:sp>
      <p:sp>
        <p:nvSpPr>
          <p:cNvPr id="45" name="Oval 44">
            <a:extLst>
              <a:ext uri="{FF2B5EF4-FFF2-40B4-BE49-F238E27FC236}">
                <a16:creationId xmlns:a16="http://schemas.microsoft.com/office/drawing/2014/main" id="{CD36BC8B-91B1-4469-BBEC-54F06834C715}"/>
              </a:ext>
            </a:extLst>
          </p:cNvPr>
          <p:cNvSpPr/>
          <p:nvPr/>
        </p:nvSpPr>
        <p:spPr>
          <a:xfrm>
            <a:off x="9488486" y="2231799"/>
            <a:ext cx="369318" cy="29408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Oval 45">
            <a:extLst>
              <a:ext uri="{FF2B5EF4-FFF2-40B4-BE49-F238E27FC236}">
                <a16:creationId xmlns:a16="http://schemas.microsoft.com/office/drawing/2014/main" id="{674BE25E-3C0E-48FE-8DBE-054FC2B20C4D}"/>
              </a:ext>
            </a:extLst>
          </p:cNvPr>
          <p:cNvSpPr/>
          <p:nvPr/>
        </p:nvSpPr>
        <p:spPr>
          <a:xfrm>
            <a:off x="2165106" y="5260348"/>
            <a:ext cx="369318" cy="29408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33487791"/>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41" name="Rectangle 30">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Başlık 4">
            <a:extLst>
              <a:ext uri="{FF2B5EF4-FFF2-40B4-BE49-F238E27FC236}">
                <a16:creationId xmlns:a16="http://schemas.microsoft.com/office/drawing/2014/main" id="{F36A0576-D014-4420-BFD1-AA08AF5D2B02}"/>
              </a:ext>
            </a:extLst>
          </p:cNvPr>
          <p:cNvSpPr>
            <a:spLocks noGrp="1"/>
          </p:cNvSpPr>
          <p:nvPr>
            <p:ph type="title"/>
          </p:nvPr>
        </p:nvSpPr>
        <p:spPr>
          <a:xfrm>
            <a:off x="833002" y="365125"/>
            <a:ext cx="10520702" cy="1325563"/>
          </a:xfrm>
        </p:spPr>
        <p:txBody>
          <a:bodyPr>
            <a:normAutofit/>
          </a:bodyPr>
          <a:lstStyle/>
          <a:p>
            <a:r>
              <a:rPr lang="tr-TR"/>
              <a:t>Vector3(x,y,z)</a:t>
            </a:r>
            <a:endParaRPr lang="tr-TR" dirty="0"/>
          </a:p>
        </p:txBody>
      </p:sp>
      <p:sp>
        <p:nvSpPr>
          <p:cNvPr id="40" name="Metin kutusu 39">
            <a:extLst>
              <a:ext uri="{FF2B5EF4-FFF2-40B4-BE49-F238E27FC236}">
                <a16:creationId xmlns:a16="http://schemas.microsoft.com/office/drawing/2014/main" id="{E78BE9F5-A754-49CE-8B2D-2FAD43830B73}"/>
              </a:ext>
            </a:extLst>
          </p:cNvPr>
          <p:cNvSpPr txBox="1"/>
          <p:nvPr/>
        </p:nvSpPr>
        <p:spPr>
          <a:xfrm>
            <a:off x="4817003" y="5614751"/>
            <a:ext cx="2552700" cy="877846"/>
          </a:xfrm>
          <a:prstGeom prst="rect">
            <a:avLst/>
          </a:prstGeom>
          <a:noFill/>
        </p:spPr>
        <p:txBody>
          <a:bodyPr wrap="none" rtlCol="0">
            <a:normAutofit/>
          </a:bodyPr>
          <a:lstStyle/>
          <a:p>
            <a:pPr>
              <a:lnSpc>
                <a:spcPct val="90000"/>
              </a:lnSpc>
              <a:spcAft>
                <a:spcPts val="600"/>
              </a:spcAft>
            </a:pPr>
            <a:r>
              <a:rPr lang="tr-TR" sz="2400" dirty="0"/>
              <a:t>alt = </a:t>
            </a:r>
            <a:r>
              <a:rPr lang="tr-TR" sz="2400" dirty="0" err="1"/>
              <a:t>solAltKose.y</a:t>
            </a:r>
            <a:endParaRPr lang="tr-TR" sz="2400" dirty="0"/>
          </a:p>
        </p:txBody>
      </p:sp>
      <p:sp>
        <p:nvSpPr>
          <p:cNvPr id="43" name="Metin kutusu 42">
            <a:extLst>
              <a:ext uri="{FF2B5EF4-FFF2-40B4-BE49-F238E27FC236}">
                <a16:creationId xmlns:a16="http://schemas.microsoft.com/office/drawing/2014/main" id="{CDD07B90-8D64-4B69-8D88-A4C5CCFCB4E8}"/>
              </a:ext>
            </a:extLst>
          </p:cNvPr>
          <p:cNvSpPr txBox="1"/>
          <p:nvPr/>
        </p:nvSpPr>
        <p:spPr>
          <a:xfrm>
            <a:off x="4817003" y="1690688"/>
            <a:ext cx="2552700" cy="877846"/>
          </a:xfrm>
          <a:prstGeom prst="rect">
            <a:avLst/>
          </a:prstGeom>
          <a:noFill/>
        </p:spPr>
        <p:txBody>
          <a:bodyPr wrap="none" rtlCol="0">
            <a:normAutofit/>
          </a:bodyPr>
          <a:lstStyle/>
          <a:p>
            <a:pPr>
              <a:lnSpc>
                <a:spcPct val="90000"/>
              </a:lnSpc>
              <a:spcAft>
                <a:spcPts val="600"/>
              </a:spcAft>
            </a:pPr>
            <a:r>
              <a:rPr lang="tr-TR" sz="2400" dirty="0" err="1"/>
              <a:t>ust</a:t>
            </a:r>
            <a:r>
              <a:rPr lang="tr-TR" sz="2400" dirty="0"/>
              <a:t> = </a:t>
            </a:r>
            <a:r>
              <a:rPr lang="tr-TR" sz="2400" dirty="0" err="1"/>
              <a:t>sagUstKose.y</a:t>
            </a:r>
            <a:endParaRPr lang="tr-TR" sz="2400" dirty="0"/>
          </a:p>
        </p:txBody>
      </p:sp>
      <p:sp>
        <p:nvSpPr>
          <p:cNvPr id="13" name="Metin kutusu 12">
            <a:extLst>
              <a:ext uri="{FF2B5EF4-FFF2-40B4-BE49-F238E27FC236}">
                <a16:creationId xmlns:a16="http://schemas.microsoft.com/office/drawing/2014/main" id="{7FF39E92-32C4-49B8-AEE4-FAD53800F945}"/>
              </a:ext>
            </a:extLst>
          </p:cNvPr>
          <p:cNvSpPr txBox="1"/>
          <p:nvPr/>
        </p:nvSpPr>
        <p:spPr>
          <a:xfrm>
            <a:off x="9741057" y="3518144"/>
            <a:ext cx="2552700" cy="877846"/>
          </a:xfrm>
          <a:prstGeom prst="rect">
            <a:avLst/>
          </a:prstGeom>
          <a:noFill/>
        </p:spPr>
        <p:txBody>
          <a:bodyPr wrap="none" rtlCol="0">
            <a:normAutofit/>
          </a:bodyPr>
          <a:lstStyle/>
          <a:p>
            <a:pPr>
              <a:lnSpc>
                <a:spcPct val="90000"/>
              </a:lnSpc>
              <a:spcAft>
                <a:spcPts val="600"/>
              </a:spcAft>
            </a:pPr>
            <a:r>
              <a:rPr lang="tr-TR" sz="2400" dirty="0" err="1"/>
              <a:t>sag</a:t>
            </a:r>
            <a:r>
              <a:rPr lang="tr-TR" sz="2400" dirty="0"/>
              <a:t> = </a:t>
            </a:r>
            <a:r>
              <a:rPr lang="tr-TR" sz="2400" dirty="0" err="1"/>
              <a:t>sagUstKose.x</a:t>
            </a:r>
            <a:endParaRPr lang="tr-TR" sz="2400" dirty="0"/>
          </a:p>
        </p:txBody>
      </p:sp>
      <p:sp>
        <p:nvSpPr>
          <p:cNvPr id="14" name="Metin kutusu 13">
            <a:extLst>
              <a:ext uri="{FF2B5EF4-FFF2-40B4-BE49-F238E27FC236}">
                <a16:creationId xmlns:a16="http://schemas.microsoft.com/office/drawing/2014/main" id="{C313B8F3-D0F7-4E04-B05C-01D59E995543}"/>
              </a:ext>
            </a:extLst>
          </p:cNvPr>
          <p:cNvSpPr txBox="1"/>
          <p:nvPr/>
        </p:nvSpPr>
        <p:spPr>
          <a:xfrm>
            <a:off x="14694" y="3518144"/>
            <a:ext cx="2552700" cy="877846"/>
          </a:xfrm>
          <a:prstGeom prst="rect">
            <a:avLst/>
          </a:prstGeom>
          <a:noFill/>
        </p:spPr>
        <p:txBody>
          <a:bodyPr wrap="none" rtlCol="0">
            <a:normAutofit/>
          </a:bodyPr>
          <a:lstStyle/>
          <a:p>
            <a:pPr>
              <a:lnSpc>
                <a:spcPct val="90000"/>
              </a:lnSpc>
              <a:spcAft>
                <a:spcPts val="600"/>
              </a:spcAft>
            </a:pPr>
            <a:r>
              <a:rPr lang="tr-TR" sz="2400" dirty="0"/>
              <a:t>sol = </a:t>
            </a:r>
            <a:r>
              <a:rPr lang="tr-TR" sz="2400" dirty="0" err="1"/>
              <a:t>solAltKose.x</a:t>
            </a:r>
            <a:endParaRPr lang="tr-TR" sz="2400" dirty="0"/>
          </a:p>
        </p:txBody>
      </p:sp>
      <p:sp>
        <p:nvSpPr>
          <p:cNvPr id="17" name="Dikdörtgen 16">
            <a:extLst>
              <a:ext uri="{FF2B5EF4-FFF2-40B4-BE49-F238E27FC236}">
                <a16:creationId xmlns:a16="http://schemas.microsoft.com/office/drawing/2014/main" id="{1E47E9A3-4CEE-4308-9795-F5D33742EFA5}"/>
              </a:ext>
            </a:extLst>
          </p:cNvPr>
          <p:cNvSpPr/>
          <p:nvPr/>
        </p:nvSpPr>
        <p:spPr>
          <a:xfrm>
            <a:off x="2349765" y="2365404"/>
            <a:ext cx="7361731" cy="305738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tr-TR" dirty="0"/>
              <a:t>Sahne</a:t>
            </a:r>
          </a:p>
        </p:txBody>
      </p:sp>
      <p:cxnSp>
        <p:nvCxnSpPr>
          <p:cNvPr id="3" name="Düz Ok Bağlayıcısı 2">
            <a:extLst>
              <a:ext uri="{FF2B5EF4-FFF2-40B4-BE49-F238E27FC236}">
                <a16:creationId xmlns:a16="http://schemas.microsoft.com/office/drawing/2014/main" id="{7285ABC8-20E8-4F33-8684-6C80388D338A}"/>
              </a:ext>
            </a:extLst>
          </p:cNvPr>
          <p:cNvCxnSpPr>
            <a:cxnSpLocks/>
            <a:endCxn id="40" idx="0"/>
          </p:cNvCxnSpPr>
          <p:nvPr/>
        </p:nvCxnSpPr>
        <p:spPr>
          <a:xfrm flipH="1">
            <a:off x="6093353" y="2232212"/>
            <a:ext cx="2648" cy="3382539"/>
          </a:xfrm>
          <a:prstGeom prst="straightConnector1">
            <a:avLst/>
          </a:prstGeom>
          <a:ln w="57150">
            <a:solidFill>
              <a:srgbClr val="C00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0A1094C2-2928-4D40-9DDE-61F68FB6EA98}"/>
              </a:ext>
            </a:extLst>
          </p:cNvPr>
          <p:cNvCxnSpPr>
            <a:cxnSpLocks/>
          </p:cNvCxnSpPr>
          <p:nvPr/>
        </p:nvCxnSpPr>
        <p:spPr>
          <a:xfrm>
            <a:off x="2318294" y="3736646"/>
            <a:ext cx="7550118" cy="0"/>
          </a:xfrm>
          <a:prstGeom prst="straightConnector1">
            <a:avLst/>
          </a:prstGeom>
          <a:ln w="57150">
            <a:solidFill>
              <a:srgbClr val="C00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54270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8F29ED-8E14-4D45-81D4-BFD597CD4A45}"/>
              </a:ext>
            </a:extLst>
          </p:cNvPr>
          <p:cNvSpPr>
            <a:spLocks noGrp="1"/>
          </p:cNvSpPr>
          <p:nvPr>
            <p:ph type="title"/>
          </p:nvPr>
        </p:nvSpPr>
        <p:spPr>
          <a:xfrm>
            <a:off x="713739" y="592843"/>
            <a:ext cx="9843246" cy="1650609"/>
          </a:xfrm>
        </p:spPr>
        <p:txBody>
          <a:bodyPr>
            <a:normAutofit/>
          </a:bodyPr>
          <a:lstStyle/>
          <a:p>
            <a:r>
              <a:rPr lang="tr-TR" sz="3600" dirty="0" err="1">
                <a:solidFill>
                  <a:srgbClr val="0000FF"/>
                </a:solidFill>
                <a:latin typeface="Consolas" panose="020B0609020204030204" pitchFamily="49" charset="0"/>
              </a:rPr>
              <a:t>public</a:t>
            </a:r>
            <a:r>
              <a:rPr lang="tr-TR" sz="3600" dirty="0">
                <a:solidFill>
                  <a:srgbClr val="000000"/>
                </a:solidFill>
                <a:latin typeface="Consolas" panose="020B0609020204030204" pitchFamily="49" charset="0"/>
              </a:rPr>
              <a:t> </a:t>
            </a:r>
            <a:r>
              <a:rPr lang="tr-TR" sz="3600" dirty="0" err="1">
                <a:solidFill>
                  <a:srgbClr val="0000FF"/>
                </a:solidFill>
                <a:latin typeface="Consolas" panose="020B0609020204030204" pitchFamily="49" charset="0"/>
              </a:rPr>
              <a:t>static</a:t>
            </a:r>
            <a:r>
              <a:rPr lang="tr-TR" sz="3600" dirty="0">
                <a:solidFill>
                  <a:srgbClr val="000000"/>
                </a:solidFill>
                <a:latin typeface="Consolas" panose="020B0609020204030204" pitchFamily="49" charset="0"/>
              </a:rPr>
              <a:t> </a:t>
            </a:r>
            <a:r>
              <a:rPr lang="tr-TR" sz="3600" dirty="0" err="1">
                <a:solidFill>
                  <a:srgbClr val="0000FF"/>
                </a:solidFill>
                <a:latin typeface="Consolas" panose="020B0609020204030204" pitchFamily="49" charset="0"/>
              </a:rPr>
              <a:t>class</a:t>
            </a:r>
            <a:r>
              <a:rPr lang="tr-TR" sz="3600" dirty="0">
                <a:solidFill>
                  <a:srgbClr val="000000"/>
                </a:solidFill>
                <a:latin typeface="Consolas" panose="020B0609020204030204" pitchFamily="49" charset="0"/>
              </a:rPr>
              <a:t> </a:t>
            </a:r>
            <a:r>
              <a:rPr lang="tr-TR" sz="3600" dirty="0" err="1">
                <a:solidFill>
                  <a:srgbClr val="2B91AF"/>
                </a:solidFill>
                <a:latin typeface="Consolas" panose="020B0609020204030204" pitchFamily="49" charset="0"/>
              </a:rPr>
              <a:t>EkranHesaplayici</a:t>
            </a:r>
            <a:endParaRPr lang="tr-TR" sz="3600" dirty="0"/>
          </a:p>
        </p:txBody>
      </p:sp>
      <p:sp>
        <p:nvSpPr>
          <p:cNvPr id="3" name="İçerik Yer Tutucusu 2">
            <a:extLst>
              <a:ext uri="{FF2B5EF4-FFF2-40B4-BE49-F238E27FC236}">
                <a16:creationId xmlns:a16="http://schemas.microsoft.com/office/drawing/2014/main" id="{BC3BD4BF-EA7F-4145-A8DD-82016577400D}"/>
              </a:ext>
            </a:extLst>
          </p:cNvPr>
          <p:cNvSpPr>
            <a:spLocks noGrp="1"/>
          </p:cNvSpPr>
          <p:nvPr>
            <p:ph idx="1"/>
          </p:nvPr>
        </p:nvSpPr>
        <p:spPr>
          <a:xfrm>
            <a:off x="1136429" y="2278173"/>
            <a:ext cx="6467867" cy="3450613"/>
          </a:xfrm>
        </p:spPr>
        <p:txBody>
          <a:bodyPr anchor="ctr">
            <a:normAutofit/>
          </a:bodyPr>
          <a:lstStyle/>
          <a:p>
            <a:pPr marL="0" indent="0">
              <a:buNone/>
            </a:pPr>
            <a:r>
              <a:rPr lang="da-DK" sz="2400" dirty="0">
                <a:solidFill>
                  <a:srgbClr val="0000FF"/>
                </a:solidFill>
                <a:latin typeface="Consolas" panose="020B0609020204030204" pitchFamily="49" charset="0"/>
              </a:rPr>
              <a:t>static</a:t>
            </a:r>
            <a:r>
              <a:rPr lang="da-DK" sz="2400" dirty="0">
                <a:solidFill>
                  <a:srgbClr val="000000"/>
                </a:solidFill>
                <a:latin typeface="Consolas" panose="020B0609020204030204" pitchFamily="49" charset="0"/>
              </a:rPr>
              <a:t> </a:t>
            </a:r>
            <a:r>
              <a:rPr lang="da-DK" sz="2400" dirty="0">
                <a:solidFill>
                  <a:srgbClr val="0000FF"/>
                </a:solidFill>
                <a:latin typeface="Consolas" panose="020B0609020204030204" pitchFamily="49" charset="0"/>
              </a:rPr>
              <a:t>float</a:t>
            </a:r>
            <a:r>
              <a:rPr lang="da-DK" sz="2400" dirty="0">
                <a:solidFill>
                  <a:srgbClr val="000000"/>
                </a:solidFill>
                <a:latin typeface="Consolas" panose="020B0609020204030204" pitchFamily="49" charset="0"/>
              </a:rPr>
              <a:t> sol, sag, ust, alt;</a:t>
            </a:r>
            <a:endParaRPr lang="tr-TR" sz="24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Çizgi ok: Sağa döndür">
            <a:extLst>
              <a:ext uri="{FF2B5EF4-FFF2-40B4-BE49-F238E27FC236}">
                <a16:creationId xmlns:a16="http://schemas.microsoft.com/office/drawing/2014/main" id="{E7DE20E3-AA8E-4A6E-9128-94B3F0C344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13987" y="2857501"/>
            <a:ext cx="1142998" cy="1142998"/>
          </a:xfrm>
          <a:prstGeom prst="rect">
            <a:avLst/>
          </a:prstGeom>
        </p:spPr>
      </p:pic>
    </p:spTree>
    <p:extLst>
      <p:ext uri="{BB962C8B-B14F-4D97-AF65-F5344CB8AC3E}">
        <p14:creationId xmlns:p14="http://schemas.microsoft.com/office/powerpoint/2010/main" val="3818491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4A8268A4-433B-4C55-9E78-22C6AD9AEFD0}"/>
              </a:ext>
            </a:extLst>
          </p:cNvPr>
          <p:cNvSpPr>
            <a:spLocks noGrp="1"/>
          </p:cNvSpPr>
          <p:nvPr>
            <p:ph type="title"/>
          </p:nvPr>
        </p:nvSpPr>
        <p:spPr>
          <a:xfrm>
            <a:off x="838200" y="365125"/>
            <a:ext cx="5393361" cy="1325563"/>
          </a:xfrm>
        </p:spPr>
        <p:txBody>
          <a:bodyPr>
            <a:normAutofit/>
          </a:bodyPr>
          <a:lstStyle/>
          <a:p>
            <a:r>
              <a:rPr lang="tr-TR" dirty="0"/>
              <a:t>Sol </a:t>
            </a:r>
            <a:r>
              <a:rPr lang="tr-TR" dirty="0" err="1"/>
              <a:t>Properties</a:t>
            </a:r>
            <a:endParaRPr lang="tr-TR" dirty="0"/>
          </a:p>
        </p:txBody>
      </p:sp>
      <p:sp>
        <p:nvSpPr>
          <p:cNvPr id="19" name="Freeform: Shape 18">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7DDCAE4E-FF72-417D-8149-6BB326BAB8A1}"/>
              </a:ext>
            </a:extLst>
          </p:cNvPr>
          <p:cNvSpPr>
            <a:spLocks noGrp="1"/>
          </p:cNvSpPr>
          <p:nvPr>
            <p:ph idx="1"/>
          </p:nvPr>
        </p:nvSpPr>
        <p:spPr>
          <a:xfrm>
            <a:off x="322730" y="1825624"/>
            <a:ext cx="5908832" cy="4373469"/>
          </a:xfrm>
        </p:spPr>
        <p:txBody>
          <a:bodyPr>
            <a:normAutofit/>
          </a:bodyPr>
          <a:lstStyle/>
          <a:p>
            <a:pPr marL="0" indent="0">
              <a:buNone/>
            </a:pPr>
            <a:r>
              <a:rPr lang="tr-TR" sz="2000" dirty="0">
                <a:solidFill>
                  <a:srgbClr val="808080"/>
                </a:solidFill>
                <a:latin typeface="Consolas" panose="020B0609020204030204" pitchFamily="49" charset="0"/>
              </a:rPr>
              <a:t>    ///</a:t>
            </a:r>
            <a:r>
              <a:rPr lang="tr-TR" sz="2000" dirty="0">
                <a:solidFill>
                  <a:srgbClr val="008000"/>
                </a:solidFill>
                <a:latin typeface="Consolas" panose="020B0609020204030204" pitchFamily="49" charset="0"/>
              </a:rPr>
              <a:t> </a:t>
            </a:r>
            <a:r>
              <a:rPr lang="tr-TR" sz="2000" dirty="0">
                <a:solidFill>
                  <a:srgbClr val="808080"/>
                </a:solidFill>
                <a:latin typeface="Consolas" panose="020B0609020204030204" pitchFamily="49" charset="0"/>
              </a:rPr>
              <a:t>&lt;</a:t>
            </a:r>
            <a:r>
              <a:rPr lang="tr-TR" sz="2000" dirty="0" err="1">
                <a:solidFill>
                  <a:srgbClr val="808080"/>
                </a:solidFill>
                <a:latin typeface="Consolas" panose="020B0609020204030204" pitchFamily="49" charset="0"/>
              </a:rPr>
              <a:t>summary</a:t>
            </a:r>
            <a:r>
              <a:rPr lang="tr-TR" sz="2000" dirty="0">
                <a:solidFill>
                  <a:srgbClr val="808080"/>
                </a:solidFill>
                <a:latin typeface="Consolas" panose="020B0609020204030204" pitchFamily="49" charset="0"/>
              </a:rPr>
              <a:t>&gt;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Ekranın sol koordinatlarını verir</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a:t>
            </a:r>
            <a:r>
              <a:rPr lang="tr-TR" sz="2000" dirty="0">
                <a:solidFill>
                  <a:srgbClr val="808080"/>
                </a:solidFill>
                <a:latin typeface="Consolas" panose="020B0609020204030204" pitchFamily="49" charset="0"/>
              </a:rPr>
              <a:t>&lt;/</a:t>
            </a:r>
            <a:r>
              <a:rPr lang="tr-TR" sz="2000" dirty="0" err="1">
                <a:solidFill>
                  <a:srgbClr val="808080"/>
                </a:solidFill>
                <a:latin typeface="Consolas" panose="020B0609020204030204" pitchFamily="49" charset="0"/>
              </a:rPr>
              <a:t>summary</a:t>
            </a:r>
            <a:r>
              <a:rPr lang="tr-TR" sz="2000" dirty="0">
                <a:solidFill>
                  <a:srgbClr val="808080"/>
                </a:solidFill>
                <a:latin typeface="Consolas" panose="020B0609020204030204" pitchFamily="49" charset="0"/>
              </a:rPr>
              <a:t>&gt;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public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static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float</a:t>
            </a:r>
            <a:r>
              <a:rPr lang="tr-TR" sz="2000" dirty="0">
                <a:solidFill>
                  <a:srgbClr val="000000"/>
                </a:solidFill>
                <a:latin typeface="Consolas" panose="020B0609020204030204" pitchFamily="49" charset="0"/>
              </a:rPr>
              <a:t> Sol</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get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return</a:t>
            </a:r>
            <a:r>
              <a:rPr lang="tr-TR" sz="2000" dirty="0">
                <a:solidFill>
                  <a:srgbClr val="000000"/>
                </a:solidFill>
                <a:latin typeface="Consolas" panose="020B0609020204030204" pitchFamily="49" charset="0"/>
              </a:rPr>
              <a:t> sol;</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endParaRPr lang="tr-TR" sz="2000" dirty="0"/>
          </a:p>
        </p:txBody>
      </p:sp>
      <p:sp>
        <p:nvSpPr>
          <p:cNvPr id="21" name="Oval 20">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k: Düz">
            <a:extLst>
              <a:ext uri="{FF2B5EF4-FFF2-40B4-BE49-F238E27FC236}">
                <a16:creationId xmlns:a16="http://schemas.microsoft.com/office/drawing/2014/main" id="{40B65623-6974-4882-98DB-4D6493C223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3" name="Freeform: Shape 22">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5" name="Straight Connector 24">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111127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4A8268A4-433B-4C55-9E78-22C6AD9AEFD0}"/>
              </a:ext>
            </a:extLst>
          </p:cNvPr>
          <p:cNvSpPr>
            <a:spLocks noGrp="1"/>
          </p:cNvSpPr>
          <p:nvPr>
            <p:ph type="title"/>
          </p:nvPr>
        </p:nvSpPr>
        <p:spPr>
          <a:xfrm>
            <a:off x="838200" y="365125"/>
            <a:ext cx="5393361" cy="1325563"/>
          </a:xfrm>
        </p:spPr>
        <p:txBody>
          <a:bodyPr>
            <a:normAutofit/>
          </a:bodyPr>
          <a:lstStyle/>
          <a:p>
            <a:r>
              <a:rPr lang="tr-TR" dirty="0" err="1"/>
              <a:t>Sag</a:t>
            </a:r>
            <a:r>
              <a:rPr lang="tr-TR" dirty="0"/>
              <a:t> </a:t>
            </a:r>
            <a:r>
              <a:rPr lang="tr-TR" dirty="0" err="1"/>
              <a:t>Properties</a:t>
            </a:r>
            <a:endParaRPr lang="tr-TR" dirty="0"/>
          </a:p>
        </p:txBody>
      </p:sp>
      <p:sp>
        <p:nvSpPr>
          <p:cNvPr id="19" name="Freeform: Shape 18">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7DDCAE4E-FF72-417D-8149-6BB326BAB8A1}"/>
              </a:ext>
            </a:extLst>
          </p:cNvPr>
          <p:cNvSpPr>
            <a:spLocks noGrp="1"/>
          </p:cNvSpPr>
          <p:nvPr>
            <p:ph idx="1"/>
          </p:nvPr>
        </p:nvSpPr>
        <p:spPr>
          <a:xfrm>
            <a:off x="322730" y="1825624"/>
            <a:ext cx="5908832" cy="4373469"/>
          </a:xfrm>
        </p:spPr>
        <p:txBody>
          <a:bodyPr>
            <a:normAutofit/>
          </a:bodyPr>
          <a:lstStyle/>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a:t>
            </a:r>
            <a:r>
              <a:rPr lang="tr-TR" sz="2000" dirty="0">
                <a:solidFill>
                  <a:srgbClr val="808080"/>
                </a:solidFill>
                <a:latin typeface="Consolas" panose="020B0609020204030204" pitchFamily="49" charset="0"/>
              </a:rPr>
              <a:t>&lt;</a:t>
            </a:r>
            <a:r>
              <a:rPr lang="tr-TR" sz="2000" dirty="0" err="1">
                <a:solidFill>
                  <a:srgbClr val="808080"/>
                </a:solidFill>
                <a:latin typeface="Consolas" panose="020B0609020204030204" pitchFamily="49" charset="0"/>
              </a:rPr>
              <a:t>summary</a:t>
            </a:r>
            <a:r>
              <a:rPr lang="tr-TR" sz="2000" dirty="0">
                <a:solidFill>
                  <a:srgbClr val="808080"/>
                </a:solidFill>
                <a:latin typeface="Consolas" panose="020B0609020204030204" pitchFamily="49" charset="0"/>
              </a:rPr>
              <a:t>&gt;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Ekranın sağ koordinatlarını verir</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a:t>
            </a:r>
            <a:r>
              <a:rPr lang="tr-TR" sz="2000" dirty="0">
                <a:solidFill>
                  <a:srgbClr val="808080"/>
                </a:solidFill>
                <a:latin typeface="Consolas" panose="020B0609020204030204" pitchFamily="49" charset="0"/>
              </a:rPr>
              <a:t>&lt;/</a:t>
            </a:r>
            <a:r>
              <a:rPr lang="tr-TR" sz="2000" dirty="0" err="1">
                <a:solidFill>
                  <a:srgbClr val="808080"/>
                </a:solidFill>
                <a:latin typeface="Consolas" panose="020B0609020204030204" pitchFamily="49" charset="0"/>
              </a:rPr>
              <a:t>summary</a:t>
            </a:r>
            <a:r>
              <a:rPr lang="tr-TR" sz="2000" dirty="0">
                <a:solidFill>
                  <a:srgbClr val="808080"/>
                </a:solidFill>
                <a:latin typeface="Consolas" panose="020B0609020204030204" pitchFamily="49" charset="0"/>
              </a:rPr>
              <a:t>&gt;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public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static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float</a:t>
            </a: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Sag</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get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return</a:t>
            </a: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sag</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endParaRPr lang="tr-TR" sz="2000" dirty="0"/>
          </a:p>
        </p:txBody>
      </p:sp>
      <p:sp>
        <p:nvSpPr>
          <p:cNvPr id="21" name="Oval 20">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k: Hafif eğri">
            <a:extLst>
              <a:ext uri="{FF2B5EF4-FFF2-40B4-BE49-F238E27FC236}">
                <a16:creationId xmlns:a16="http://schemas.microsoft.com/office/drawing/2014/main" id="{40B65623-6974-4882-98DB-4D6493C223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3" name="Freeform: Shape 22">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5" name="Straight Connector 24">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63467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4A8268A4-433B-4C55-9E78-22C6AD9AEFD0}"/>
              </a:ext>
            </a:extLst>
          </p:cNvPr>
          <p:cNvSpPr>
            <a:spLocks noGrp="1"/>
          </p:cNvSpPr>
          <p:nvPr>
            <p:ph type="title"/>
          </p:nvPr>
        </p:nvSpPr>
        <p:spPr>
          <a:xfrm>
            <a:off x="838200" y="365125"/>
            <a:ext cx="5393361" cy="1325563"/>
          </a:xfrm>
        </p:spPr>
        <p:txBody>
          <a:bodyPr>
            <a:normAutofit/>
          </a:bodyPr>
          <a:lstStyle/>
          <a:p>
            <a:r>
              <a:rPr lang="tr-TR" dirty="0" err="1"/>
              <a:t>Ust</a:t>
            </a:r>
            <a:r>
              <a:rPr lang="tr-TR" dirty="0"/>
              <a:t> </a:t>
            </a:r>
            <a:r>
              <a:rPr lang="tr-TR" dirty="0" err="1"/>
              <a:t>Properties</a:t>
            </a:r>
            <a:endParaRPr lang="tr-TR" dirty="0"/>
          </a:p>
        </p:txBody>
      </p:sp>
      <p:sp>
        <p:nvSpPr>
          <p:cNvPr id="19" name="Freeform: Shape 18">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7DDCAE4E-FF72-417D-8149-6BB326BAB8A1}"/>
              </a:ext>
            </a:extLst>
          </p:cNvPr>
          <p:cNvSpPr>
            <a:spLocks noGrp="1"/>
          </p:cNvSpPr>
          <p:nvPr>
            <p:ph idx="1"/>
          </p:nvPr>
        </p:nvSpPr>
        <p:spPr>
          <a:xfrm>
            <a:off x="322730" y="1825624"/>
            <a:ext cx="5908832" cy="4373469"/>
          </a:xfrm>
        </p:spPr>
        <p:txBody>
          <a:bodyPr>
            <a:normAutofit/>
          </a:bodyPr>
          <a:lstStyle/>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a:t>
            </a:r>
            <a:r>
              <a:rPr lang="tr-TR" sz="2000" dirty="0">
                <a:solidFill>
                  <a:srgbClr val="808080"/>
                </a:solidFill>
                <a:latin typeface="Consolas" panose="020B0609020204030204" pitchFamily="49" charset="0"/>
              </a:rPr>
              <a:t>&lt;</a:t>
            </a:r>
            <a:r>
              <a:rPr lang="tr-TR" sz="2000" dirty="0" err="1">
                <a:solidFill>
                  <a:srgbClr val="808080"/>
                </a:solidFill>
                <a:latin typeface="Consolas" panose="020B0609020204030204" pitchFamily="49" charset="0"/>
              </a:rPr>
              <a:t>summary</a:t>
            </a:r>
            <a:r>
              <a:rPr lang="tr-TR" sz="2000" dirty="0">
                <a:solidFill>
                  <a:srgbClr val="808080"/>
                </a:solidFill>
                <a:latin typeface="Consolas" panose="020B0609020204030204" pitchFamily="49" charset="0"/>
              </a:rPr>
              <a:t>&gt;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Ekranın üst koordinatlarını verir</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a:t>
            </a:r>
            <a:r>
              <a:rPr lang="tr-TR" sz="2000" dirty="0">
                <a:solidFill>
                  <a:srgbClr val="808080"/>
                </a:solidFill>
                <a:latin typeface="Consolas" panose="020B0609020204030204" pitchFamily="49" charset="0"/>
              </a:rPr>
              <a:t>&lt;/</a:t>
            </a:r>
            <a:r>
              <a:rPr lang="tr-TR" sz="2000" dirty="0" err="1">
                <a:solidFill>
                  <a:srgbClr val="808080"/>
                </a:solidFill>
                <a:latin typeface="Consolas" panose="020B0609020204030204" pitchFamily="49" charset="0"/>
              </a:rPr>
              <a:t>summary</a:t>
            </a:r>
            <a:r>
              <a:rPr lang="tr-TR" sz="2000" dirty="0">
                <a:solidFill>
                  <a:srgbClr val="808080"/>
                </a:solidFill>
                <a:latin typeface="Consolas" panose="020B0609020204030204" pitchFamily="49" charset="0"/>
              </a:rPr>
              <a:t>&gt;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public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static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float</a:t>
            </a: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Ust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get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return</a:t>
            </a: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ust</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endParaRPr lang="tr-TR" sz="2000" dirty="0"/>
          </a:p>
        </p:txBody>
      </p:sp>
      <p:sp>
        <p:nvSpPr>
          <p:cNvPr id="21" name="Oval 20">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k: Saat yönünde eğri">
            <a:extLst>
              <a:ext uri="{FF2B5EF4-FFF2-40B4-BE49-F238E27FC236}">
                <a16:creationId xmlns:a16="http://schemas.microsoft.com/office/drawing/2014/main" id="{40B65623-6974-4882-98DB-4D6493C223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3" name="Freeform: Shape 22">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5" name="Straight Connector 24">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616015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4A8268A4-433B-4C55-9E78-22C6AD9AEFD0}"/>
              </a:ext>
            </a:extLst>
          </p:cNvPr>
          <p:cNvSpPr>
            <a:spLocks noGrp="1"/>
          </p:cNvSpPr>
          <p:nvPr>
            <p:ph type="title"/>
          </p:nvPr>
        </p:nvSpPr>
        <p:spPr>
          <a:xfrm>
            <a:off x="838200" y="365125"/>
            <a:ext cx="5393361" cy="1325563"/>
          </a:xfrm>
        </p:spPr>
        <p:txBody>
          <a:bodyPr>
            <a:normAutofit/>
          </a:bodyPr>
          <a:lstStyle/>
          <a:p>
            <a:r>
              <a:rPr lang="tr-TR" dirty="0"/>
              <a:t>Alt </a:t>
            </a:r>
            <a:r>
              <a:rPr lang="tr-TR" dirty="0" err="1"/>
              <a:t>Properties</a:t>
            </a:r>
            <a:endParaRPr lang="tr-TR" dirty="0"/>
          </a:p>
        </p:txBody>
      </p:sp>
      <p:sp>
        <p:nvSpPr>
          <p:cNvPr id="19" name="Freeform: Shape 18">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7DDCAE4E-FF72-417D-8149-6BB326BAB8A1}"/>
              </a:ext>
            </a:extLst>
          </p:cNvPr>
          <p:cNvSpPr>
            <a:spLocks noGrp="1"/>
          </p:cNvSpPr>
          <p:nvPr>
            <p:ph idx="1"/>
          </p:nvPr>
        </p:nvSpPr>
        <p:spPr>
          <a:xfrm>
            <a:off x="322730" y="1825624"/>
            <a:ext cx="5908832" cy="4373469"/>
          </a:xfrm>
        </p:spPr>
        <p:txBody>
          <a:bodyPr>
            <a:normAutofit/>
          </a:bodyPr>
          <a:lstStyle/>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a:t>
            </a:r>
            <a:r>
              <a:rPr lang="tr-TR" sz="2000" dirty="0">
                <a:solidFill>
                  <a:srgbClr val="808080"/>
                </a:solidFill>
                <a:latin typeface="Consolas" panose="020B0609020204030204" pitchFamily="49" charset="0"/>
              </a:rPr>
              <a:t>&lt;</a:t>
            </a:r>
            <a:r>
              <a:rPr lang="tr-TR" sz="2000" dirty="0" err="1">
                <a:solidFill>
                  <a:srgbClr val="808080"/>
                </a:solidFill>
                <a:latin typeface="Consolas" panose="020B0609020204030204" pitchFamily="49" charset="0"/>
              </a:rPr>
              <a:t>summary</a:t>
            </a:r>
            <a:r>
              <a:rPr lang="tr-TR" sz="2000" dirty="0">
                <a:solidFill>
                  <a:srgbClr val="808080"/>
                </a:solidFill>
                <a:latin typeface="Consolas" panose="020B0609020204030204" pitchFamily="49" charset="0"/>
              </a:rPr>
              <a:t>&gt;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Ekranın alt koordinatlarını verir</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a:solidFill>
                  <a:srgbClr val="808080"/>
                </a:solidFill>
                <a:latin typeface="Consolas" panose="020B0609020204030204" pitchFamily="49" charset="0"/>
              </a:rPr>
              <a:t>///</a:t>
            </a:r>
            <a:r>
              <a:rPr lang="tr-TR" sz="2000" dirty="0">
                <a:solidFill>
                  <a:srgbClr val="008000"/>
                </a:solidFill>
                <a:latin typeface="Consolas" panose="020B0609020204030204" pitchFamily="49" charset="0"/>
              </a:rPr>
              <a:t> </a:t>
            </a:r>
            <a:r>
              <a:rPr lang="tr-TR" sz="2000" dirty="0">
                <a:solidFill>
                  <a:srgbClr val="808080"/>
                </a:solidFill>
                <a:latin typeface="Consolas" panose="020B0609020204030204" pitchFamily="49" charset="0"/>
              </a:rPr>
              <a:t>&lt;/</a:t>
            </a:r>
            <a:r>
              <a:rPr lang="tr-TR" sz="2000" dirty="0" err="1">
                <a:solidFill>
                  <a:srgbClr val="808080"/>
                </a:solidFill>
                <a:latin typeface="Consolas" panose="020B0609020204030204" pitchFamily="49" charset="0"/>
              </a:rPr>
              <a:t>summary</a:t>
            </a:r>
            <a:r>
              <a:rPr lang="tr-TR" sz="2000" dirty="0">
                <a:solidFill>
                  <a:srgbClr val="808080"/>
                </a:solidFill>
                <a:latin typeface="Consolas" panose="020B0609020204030204" pitchFamily="49" charset="0"/>
              </a:rPr>
              <a:t>&gt;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public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static</a:t>
            </a: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float</a:t>
            </a:r>
            <a:r>
              <a:rPr lang="tr-TR" sz="2000" dirty="0">
                <a:solidFill>
                  <a:srgbClr val="000000"/>
                </a:solidFill>
                <a:latin typeface="Consolas" panose="020B0609020204030204" pitchFamily="49" charset="0"/>
              </a:rPr>
              <a:t> Alt</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get</a:t>
            </a:r>
            <a:endParaRPr lang="tr-TR" sz="2000" dirty="0">
              <a:solidFill>
                <a:srgbClr val="000000"/>
              </a:solidFill>
              <a:latin typeface="Consolas" panose="020B0609020204030204" pitchFamily="49" charset="0"/>
            </a:endParaRP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err="1">
                <a:solidFill>
                  <a:srgbClr val="0000FF"/>
                </a:solidFill>
                <a:latin typeface="Consolas" panose="020B0609020204030204" pitchFamily="49" charset="0"/>
              </a:rPr>
              <a:t>return</a:t>
            </a:r>
            <a:r>
              <a:rPr lang="tr-TR" sz="2000" dirty="0">
                <a:solidFill>
                  <a:srgbClr val="000000"/>
                </a:solidFill>
                <a:latin typeface="Consolas" panose="020B0609020204030204" pitchFamily="49" charset="0"/>
              </a:rPr>
              <a:t> alt;</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endParaRPr lang="tr-TR" sz="2000" dirty="0"/>
          </a:p>
        </p:txBody>
      </p:sp>
      <p:sp>
        <p:nvSpPr>
          <p:cNvPr id="21" name="Oval 20">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k: Saat yönünde eğri">
            <a:extLst>
              <a:ext uri="{FF2B5EF4-FFF2-40B4-BE49-F238E27FC236}">
                <a16:creationId xmlns:a16="http://schemas.microsoft.com/office/drawing/2014/main" id="{40B65623-6974-4882-98DB-4D6493C223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3" name="Freeform: Shape 22">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5" name="Straight Connector 24">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31634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1298A8F-8B3C-4A6A-B789-158946CA7957}"/>
              </a:ext>
            </a:extLst>
          </p:cNvPr>
          <p:cNvSpPr>
            <a:spLocks noGrp="1"/>
          </p:cNvSpPr>
          <p:nvPr>
            <p:ph type="title"/>
          </p:nvPr>
        </p:nvSpPr>
        <p:spPr>
          <a:xfrm>
            <a:off x="686834" y="1153572"/>
            <a:ext cx="3200400" cy="4461163"/>
          </a:xfrm>
        </p:spPr>
        <p:txBody>
          <a:bodyPr>
            <a:normAutofit/>
          </a:bodyPr>
          <a:lstStyle/>
          <a:p>
            <a:r>
              <a:rPr lang="tr-TR">
                <a:solidFill>
                  <a:srgbClr val="FFFFFF"/>
                </a:solidFill>
              </a:rPr>
              <a:t>Init() Fonksiyonu</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5F952053-5CF1-42AC-BE28-5196E8DA686D}"/>
              </a:ext>
            </a:extLst>
          </p:cNvPr>
          <p:cNvSpPr>
            <a:spLocks noGrp="1"/>
          </p:cNvSpPr>
          <p:nvPr>
            <p:ph idx="1"/>
          </p:nvPr>
        </p:nvSpPr>
        <p:spPr>
          <a:xfrm>
            <a:off x="4447308" y="591344"/>
            <a:ext cx="6928904" cy="5585619"/>
          </a:xfrm>
        </p:spPr>
        <p:txBody>
          <a:bodyPr anchor="ctr">
            <a:normAutofit/>
          </a:bodyPr>
          <a:lstStyle/>
          <a:p>
            <a:pPr marL="0" indent="0">
              <a:buNone/>
            </a:pPr>
            <a:r>
              <a:rPr lang="tr-TR" sz="1600" dirty="0">
                <a:solidFill>
                  <a:srgbClr val="000000"/>
                </a:solidFill>
                <a:latin typeface="Consolas" panose="020B0609020204030204" pitchFamily="49" charset="0"/>
              </a:rPr>
              <a:t> </a:t>
            </a:r>
            <a:r>
              <a:rPr lang="tr-TR" sz="1600" dirty="0" err="1">
                <a:solidFill>
                  <a:srgbClr val="0000FF"/>
                </a:solidFill>
                <a:latin typeface="Consolas" panose="020B0609020204030204" pitchFamily="49" charset="0"/>
              </a:rPr>
              <a:t>public</a:t>
            </a:r>
            <a:r>
              <a:rPr lang="tr-TR" sz="1600" dirty="0">
                <a:solidFill>
                  <a:srgbClr val="000000"/>
                </a:solidFill>
                <a:latin typeface="Consolas" panose="020B0609020204030204" pitchFamily="49" charset="0"/>
              </a:rPr>
              <a:t> </a:t>
            </a:r>
            <a:r>
              <a:rPr lang="tr-TR" sz="1600" dirty="0" err="1">
                <a:solidFill>
                  <a:srgbClr val="0000FF"/>
                </a:solidFill>
                <a:latin typeface="Consolas" panose="020B0609020204030204" pitchFamily="49" charset="0"/>
              </a:rPr>
              <a:t>static</a:t>
            </a:r>
            <a:r>
              <a:rPr lang="tr-TR" sz="1600" dirty="0">
                <a:solidFill>
                  <a:srgbClr val="000000"/>
                </a:solidFill>
                <a:latin typeface="Consolas" panose="020B0609020204030204" pitchFamily="49" charset="0"/>
              </a:rPr>
              <a:t> </a:t>
            </a:r>
            <a:r>
              <a:rPr lang="tr-TR" sz="1600" dirty="0" err="1">
                <a:solidFill>
                  <a:srgbClr val="0000FF"/>
                </a:solidFill>
                <a:latin typeface="Consolas" panose="020B0609020204030204" pitchFamily="49" charset="0"/>
              </a:rPr>
              <a:t>void</a:t>
            </a: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Init</a:t>
            </a:r>
            <a:r>
              <a:rPr lang="tr-TR" sz="1600" dirty="0">
                <a:solidFill>
                  <a:srgbClr val="000000"/>
                </a:solidFill>
                <a:latin typeface="Consolas" panose="020B0609020204030204" pitchFamily="49" charset="0"/>
              </a:rPr>
              <a:t>()</a:t>
            </a:r>
          </a:p>
          <a:p>
            <a:pPr marL="0" indent="0">
              <a:buNone/>
            </a:pPr>
            <a:r>
              <a:rPr lang="tr-TR" sz="1600" dirty="0">
                <a:solidFill>
                  <a:srgbClr val="000000"/>
                </a:solidFill>
                <a:latin typeface="Consolas" panose="020B0609020204030204" pitchFamily="49" charset="0"/>
              </a:rPr>
              <a:t>    {</a:t>
            </a:r>
          </a:p>
          <a:p>
            <a:pPr marL="0" indent="0">
              <a:buNone/>
            </a:pPr>
            <a:r>
              <a:rPr lang="tr-TR" sz="1600" dirty="0">
                <a:solidFill>
                  <a:srgbClr val="000000"/>
                </a:solidFill>
                <a:latin typeface="Consolas" panose="020B0609020204030204" pitchFamily="49" charset="0"/>
              </a:rPr>
              <a:t>        </a:t>
            </a:r>
            <a:r>
              <a:rPr lang="tr-TR" sz="1600" dirty="0" err="1">
                <a:solidFill>
                  <a:srgbClr val="0000FF"/>
                </a:solidFill>
                <a:latin typeface="Consolas" panose="020B0609020204030204" pitchFamily="49" charset="0"/>
              </a:rPr>
              <a:t>float</a:t>
            </a: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zEkseni</a:t>
            </a:r>
            <a:r>
              <a:rPr lang="tr-TR" sz="1600" dirty="0">
                <a:solidFill>
                  <a:srgbClr val="000000"/>
                </a:solidFill>
                <a:latin typeface="Consolas" panose="020B0609020204030204" pitchFamily="49" charset="0"/>
              </a:rPr>
              <a:t> = -</a:t>
            </a:r>
            <a:r>
              <a:rPr lang="tr-TR" sz="1600" dirty="0" err="1">
                <a:solidFill>
                  <a:srgbClr val="000000"/>
                </a:solidFill>
                <a:latin typeface="Consolas" panose="020B0609020204030204" pitchFamily="49" charset="0"/>
              </a:rPr>
              <a:t>Camera.main.transform.position.z</a:t>
            </a:r>
            <a:r>
              <a:rPr lang="tr-TR" sz="1600" dirty="0">
                <a:solidFill>
                  <a:srgbClr val="000000"/>
                </a:solidFill>
                <a:latin typeface="Consolas" panose="020B0609020204030204" pitchFamily="49" charset="0"/>
              </a:rPr>
              <a:t>;</a:t>
            </a:r>
          </a:p>
          <a:p>
            <a:pPr marL="0" indent="0">
              <a:buNone/>
            </a:pPr>
            <a:r>
              <a:rPr lang="tr-TR" sz="1600" dirty="0">
                <a:solidFill>
                  <a:srgbClr val="000000"/>
                </a:solidFill>
                <a:latin typeface="Consolas" panose="020B0609020204030204" pitchFamily="49" charset="0"/>
              </a:rPr>
              <a:t>        Vector3 </a:t>
            </a:r>
            <a:r>
              <a:rPr lang="tr-TR" sz="1600" dirty="0" err="1">
                <a:solidFill>
                  <a:srgbClr val="000000"/>
                </a:solidFill>
                <a:latin typeface="Consolas" panose="020B0609020204030204" pitchFamily="49" charset="0"/>
              </a:rPr>
              <a:t>solAltKose</a:t>
            </a:r>
            <a:r>
              <a:rPr lang="tr-TR" sz="1600" dirty="0">
                <a:solidFill>
                  <a:srgbClr val="000000"/>
                </a:solidFill>
                <a:latin typeface="Consolas" panose="020B0609020204030204" pitchFamily="49" charset="0"/>
              </a:rPr>
              <a:t> = </a:t>
            </a:r>
            <a:r>
              <a:rPr lang="tr-TR" sz="1600" dirty="0" err="1">
                <a:solidFill>
                  <a:srgbClr val="0000FF"/>
                </a:solidFill>
                <a:latin typeface="Consolas" panose="020B0609020204030204" pitchFamily="49" charset="0"/>
              </a:rPr>
              <a:t>new</a:t>
            </a:r>
            <a:r>
              <a:rPr lang="tr-TR" sz="1600" dirty="0">
                <a:solidFill>
                  <a:srgbClr val="000000"/>
                </a:solidFill>
                <a:latin typeface="Consolas" panose="020B0609020204030204" pitchFamily="49" charset="0"/>
              </a:rPr>
              <a:t> Vector3(0, 0, </a:t>
            </a:r>
            <a:r>
              <a:rPr lang="tr-TR" sz="1600" dirty="0" err="1">
                <a:solidFill>
                  <a:srgbClr val="000000"/>
                </a:solidFill>
                <a:latin typeface="Consolas" panose="020B0609020204030204" pitchFamily="49" charset="0"/>
              </a:rPr>
              <a:t>zEkseni</a:t>
            </a:r>
            <a:r>
              <a:rPr lang="tr-TR" sz="1600" dirty="0">
                <a:solidFill>
                  <a:srgbClr val="000000"/>
                </a:solidFill>
                <a:latin typeface="Consolas" panose="020B0609020204030204" pitchFamily="49" charset="0"/>
              </a:rPr>
              <a:t>);</a:t>
            </a:r>
          </a:p>
          <a:p>
            <a:pPr marL="0" indent="0">
              <a:buNone/>
            </a:pPr>
            <a:r>
              <a:rPr lang="tr-TR" sz="1600" dirty="0">
                <a:solidFill>
                  <a:srgbClr val="000000"/>
                </a:solidFill>
                <a:latin typeface="Consolas" panose="020B0609020204030204" pitchFamily="49" charset="0"/>
              </a:rPr>
              <a:t>        Vector3 </a:t>
            </a:r>
            <a:r>
              <a:rPr lang="tr-TR" sz="1600" dirty="0" err="1">
                <a:solidFill>
                  <a:srgbClr val="000000"/>
                </a:solidFill>
                <a:latin typeface="Consolas" panose="020B0609020204030204" pitchFamily="49" charset="0"/>
              </a:rPr>
              <a:t>sagUstKose</a:t>
            </a:r>
            <a:r>
              <a:rPr lang="tr-TR" sz="1600" dirty="0">
                <a:solidFill>
                  <a:srgbClr val="000000"/>
                </a:solidFill>
                <a:latin typeface="Consolas" panose="020B0609020204030204" pitchFamily="49" charset="0"/>
              </a:rPr>
              <a:t> = </a:t>
            </a:r>
            <a:r>
              <a:rPr lang="tr-TR" sz="1600" dirty="0" err="1">
                <a:solidFill>
                  <a:srgbClr val="0000FF"/>
                </a:solidFill>
                <a:latin typeface="Consolas" panose="020B0609020204030204" pitchFamily="49" charset="0"/>
              </a:rPr>
              <a:t>new</a:t>
            </a:r>
            <a:r>
              <a:rPr lang="tr-TR" sz="1600" dirty="0">
                <a:solidFill>
                  <a:srgbClr val="000000"/>
                </a:solidFill>
                <a:latin typeface="Consolas" panose="020B0609020204030204" pitchFamily="49" charset="0"/>
              </a:rPr>
              <a:t> Vector3(</a:t>
            </a:r>
            <a:r>
              <a:rPr lang="tr-TR" sz="1600" dirty="0" err="1">
                <a:solidFill>
                  <a:srgbClr val="000000"/>
                </a:solidFill>
                <a:latin typeface="Consolas" panose="020B0609020204030204" pitchFamily="49" charset="0"/>
              </a:rPr>
              <a:t>Screen.width</a:t>
            </a: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Screen.height</a:t>
            </a: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zEkseni</a:t>
            </a:r>
            <a:r>
              <a:rPr lang="tr-TR" sz="1600" dirty="0">
                <a:solidFill>
                  <a:srgbClr val="000000"/>
                </a:solidFill>
                <a:latin typeface="Consolas" panose="020B0609020204030204" pitchFamily="49" charset="0"/>
              </a:rPr>
              <a:t>);</a:t>
            </a:r>
          </a:p>
          <a:p>
            <a:pPr marL="0" indent="0">
              <a:buNone/>
            </a:pPr>
            <a:endParaRPr lang="tr-TR" sz="1600" dirty="0">
              <a:solidFill>
                <a:srgbClr val="000000"/>
              </a:solidFill>
              <a:latin typeface="Consolas" panose="020B0609020204030204" pitchFamily="49" charset="0"/>
            </a:endParaRPr>
          </a:p>
          <a:p>
            <a:pPr marL="0" indent="0">
              <a:buNone/>
            </a:pPr>
            <a:r>
              <a:rPr lang="tr-TR" sz="1600" dirty="0">
                <a:solidFill>
                  <a:srgbClr val="000000"/>
                </a:solidFill>
                <a:latin typeface="Consolas" panose="020B0609020204030204" pitchFamily="49" charset="0"/>
              </a:rPr>
              <a:t>        Vector3 </a:t>
            </a:r>
            <a:r>
              <a:rPr lang="tr-TR" sz="1600" dirty="0" err="1">
                <a:solidFill>
                  <a:srgbClr val="000000"/>
                </a:solidFill>
                <a:latin typeface="Consolas" panose="020B0609020204030204" pitchFamily="49" charset="0"/>
              </a:rPr>
              <a:t>solAltKoseOyunDunyasi</a:t>
            </a:r>
            <a:r>
              <a:rPr lang="tr-TR" sz="1600" dirty="0">
                <a:solidFill>
                  <a:srgbClr val="000000"/>
                </a:solidFill>
                <a:latin typeface="Consolas" panose="020B0609020204030204" pitchFamily="49" charset="0"/>
              </a:rPr>
              <a:t> = </a:t>
            </a:r>
            <a:r>
              <a:rPr lang="tr-TR" sz="1600" dirty="0" err="1">
                <a:solidFill>
                  <a:srgbClr val="000000"/>
                </a:solidFill>
                <a:latin typeface="Consolas" panose="020B0609020204030204" pitchFamily="49" charset="0"/>
              </a:rPr>
              <a:t>Camera.main.ScreenToWorldPoint</a:t>
            </a:r>
            <a:r>
              <a:rPr lang="tr-TR" sz="1600" dirty="0">
                <a:solidFill>
                  <a:srgbClr val="000000"/>
                </a:solidFill>
                <a:latin typeface="Consolas" panose="020B0609020204030204" pitchFamily="49" charset="0"/>
              </a:rPr>
              <a:t>(</a:t>
            </a:r>
            <a:r>
              <a:rPr lang="tr-TR" sz="1600" dirty="0" err="1">
                <a:solidFill>
                  <a:srgbClr val="000000"/>
                </a:solidFill>
                <a:latin typeface="Consolas" panose="020B0609020204030204" pitchFamily="49" charset="0"/>
              </a:rPr>
              <a:t>solAltKose</a:t>
            </a:r>
            <a:r>
              <a:rPr lang="tr-TR" sz="1600" dirty="0">
                <a:solidFill>
                  <a:srgbClr val="000000"/>
                </a:solidFill>
                <a:latin typeface="Consolas" panose="020B0609020204030204" pitchFamily="49" charset="0"/>
              </a:rPr>
              <a:t>);</a:t>
            </a:r>
          </a:p>
          <a:p>
            <a:pPr marL="0" indent="0">
              <a:buNone/>
            </a:pPr>
            <a:r>
              <a:rPr lang="tr-TR" sz="1600" dirty="0">
                <a:solidFill>
                  <a:srgbClr val="000000"/>
                </a:solidFill>
                <a:latin typeface="Consolas" panose="020B0609020204030204" pitchFamily="49" charset="0"/>
              </a:rPr>
              <a:t>        Vector3 </a:t>
            </a:r>
            <a:r>
              <a:rPr lang="tr-TR" sz="1600" dirty="0" err="1">
                <a:solidFill>
                  <a:srgbClr val="000000"/>
                </a:solidFill>
                <a:latin typeface="Consolas" panose="020B0609020204030204" pitchFamily="49" charset="0"/>
              </a:rPr>
              <a:t>sagUstKoseOyunDunyasi</a:t>
            </a:r>
            <a:r>
              <a:rPr lang="tr-TR" sz="1600" dirty="0">
                <a:solidFill>
                  <a:srgbClr val="000000"/>
                </a:solidFill>
                <a:latin typeface="Consolas" panose="020B0609020204030204" pitchFamily="49" charset="0"/>
              </a:rPr>
              <a:t> = </a:t>
            </a:r>
            <a:r>
              <a:rPr lang="tr-TR" sz="1600" dirty="0" err="1">
                <a:solidFill>
                  <a:srgbClr val="000000"/>
                </a:solidFill>
                <a:latin typeface="Consolas" panose="020B0609020204030204" pitchFamily="49" charset="0"/>
              </a:rPr>
              <a:t>Camera.main.ScreenToWorldPoint</a:t>
            </a:r>
            <a:r>
              <a:rPr lang="tr-TR" sz="1600" dirty="0">
                <a:solidFill>
                  <a:srgbClr val="000000"/>
                </a:solidFill>
                <a:latin typeface="Consolas" panose="020B0609020204030204" pitchFamily="49" charset="0"/>
              </a:rPr>
              <a:t>(</a:t>
            </a:r>
            <a:r>
              <a:rPr lang="tr-TR" sz="1600" dirty="0" err="1">
                <a:solidFill>
                  <a:srgbClr val="000000"/>
                </a:solidFill>
                <a:latin typeface="Consolas" panose="020B0609020204030204" pitchFamily="49" charset="0"/>
              </a:rPr>
              <a:t>sagUstKose</a:t>
            </a:r>
            <a:r>
              <a:rPr lang="tr-TR" sz="1600" dirty="0">
                <a:solidFill>
                  <a:srgbClr val="000000"/>
                </a:solidFill>
                <a:latin typeface="Consolas" panose="020B0609020204030204" pitchFamily="49" charset="0"/>
              </a:rPr>
              <a:t>);</a:t>
            </a:r>
          </a:p>
          <a:p>
            <a:pPr marL="0" indent="0">
              <a:buNone/>
            </a:pPr>
            <a:endParaRPr lang="tr-TR" sz="1600" dirty="0">
              <a:solidFill>
                <a:srgbClr val="000000"/>
              </a:solidFill>
              <a:latin typeface="Consolas" panose="020B0609020204030204" pitchFamily="49" charset="0"/>
            </a:endParaRPr>
          </a:p>
          <a:p>
            <a:pPr marL="0" indent="0">
              <a:buNone/>
            </a:pPr>
            <a:r>
              <a:rPr lang="tr-TR" sz="1600" dirty="0">
                <a:solidFill>
                  <a:srgbClr val="000000"/>
                </a:solidFill>
                <a:latin typeface="Consolas" panose="020B0609020204030204" pitchFamily="49" charset="0"/>
              </a:rPr>
              <a:t>        sol = </a:t>
            </a:r>
            <a:r>
              <a:rPr lang="tr-TR" sz="1600" dirty="0" err="1">
                <a:solidFill>
                  <a:srgbClr val="000000"/>
                </a:solidFill>
                <a:latin typeface="Consolas" panose="020B0609020204030204" pitchFamily="49" charset="0"/>
              </a:rPr>
              <a:t>solAltKoseOyunDunyasi.x</a:t>
            </a:r>
            <a:r>
              <a:rPr lang="tr-TR" sz="1600" dirty="0">
                <a:solidFill>
                  <a:srgbClr val="000000"/>
                </a:solidFill>
                <a:latin typeface="Consolas" panose="020B0609020204030204" pitchFamily="49" charset="0"/>
              </a:rPr>
              <a:t>;</a:t>
            </a:r>
          </a:p>
          <a:p>
            <a:pPr marL="0" indent="0">
              <a:buNone/>
            </a:pP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sag</a:t>
            </a:r>
            <a:r>
              <a:rPr lang="tr-TR" sz="1600" dirty="0">
                <a:solidFill>
                  <a:srgbClr val="000000"/>
                </a:solidFill>
                <a:latin typeface="Consolas" panose="020B0609020204030204" pitchFamily="49" charset="0"/>
              </a:rPr>
              <a:t> = </a:t>
            </a:r>
            <a:r>
              <a:rPr lang="tr-TR" sz="1600" dirty="0" err="1">
                <a:solidFill>
                  <a:srgbClr val="000000"/>
                </a:solidFill>
                <a:latin typeface="Consolas" panose="020B0609020204030204" pitchFamily="49" charset="0"/>
              </a:rPr>
              <a:t>sagUstKoseOyunDunyasi.x</a:t>
            </a:r>
            <a:r>
              <a:rPr lang="tr-TR" sz="1600" dirty="0">
                <a:solidFill>
                  <a:srgbClr val="000000"/>
                </a:solidFill>
                <a:latin typeface="Consolas" panose="020B0609020204030204" pitchFamily="49" charset="0"/>
              </a:rPr>
              <a:t>;</a:t>
            </a:r>
          </a:p>
          <a:p>
            <a:pPr marL="0" indent="0">
              <a:buNone/>
            </a:pPr>
            <a:r>
              <a:rPr lang="tr-TR" sz="1600" dirty="0">
                <a:solidFill>
                  <a:srgbClr val="000000"/>
                </a:solidFill>
                <a:latin typeface="Consolas" panose="020B0609020204030204" pitchFamily="49" charset="0"/>
              </a:rPr>
              <a:t>        </a:t>
            </a:r>
            <a:r>
              <a:rPr lang="tr-TR" sz="1600" dirty="0" err="1">
                <a:solidFill>
                  <a:srgbClr val="000000"/>
                </a:solidFill>
                <a:latin typeface="Consolas" panose="020B0609020204030204" pitchFamily="49" charset="0"/>
              </a:rPr>
              <a:t>ust</a:t>
            </a:r>
            <a:r>
              <a:rPr lang="tr-TR" sz="1600" dirty="0">
                <a:solidFill>
                  <a:srgbClr val="000000"/>
                </a:solidFill>
                <a:latin typeface="Consolas" panose="020B0609020204030204" pitchFamily="49" charset="0"/>
              </a:rPr>
              <a:t> = </a:t>
            </a:r>
            <a:r>
              <a:rPr lang="tr-TR" sz="1600" dirty="0" err="1">
                <a:solidFill>
                  <a:srgbClr val="000000"/>
                </a:solidFill>
                <a:latin typeface="Consolas" panose="020B0609020204030204" pitchFamily="49" charset="0"/>
              </a:rPr>
              <a:t>sagUstKoseOyunDunyasi.y</a:t>
            </a:r>
            <a:r>
              <a:rPr lang="tr-TR" sz="1600" dirty="0">
                <a:solidFill>
                  <a:srgbClr val="000000"/>
                </a:solidFill>
                <a:latin typeface="Consolas" panose="020B0609020204030204" pitchFamily="49" charset="0"/>
              </a:rPr>
              <a:t>;</a:t>
            </a:r>
          </a:p>
          <a:p>
            <a:pPr marL="0" indent="0">
              <a:buNone/>
            </a:pPr>
            <a:r>
              <a:rPr lang="tr-TR" sz="1600" dirty="0">
                <a:solidFill>
                  <a:srgbClr val="000000"/>
                </a:solidFill>
                <a:latin typeface="Consolas" panose="020B0609020204030204" pitchFamily="49" charset="0"/>
              </a:rPr>
              <a:t>        alt = </a:t>
            </a:r>
            <a:r>
              <a:rPr lang="tr-TR" sz="1600" dirty="0" err="1">
                <a:solidFill>
                  <a:srgbClr val="000000"/>
                </a:solidFill>
                <a:latin typeface="Consolas" panose="020B0609020204030204" pitchFamily="49" charset="0"/>
              </a:rPr>
              <a:t>solAltKoseOyunDunyasi.y</a:t>
            </a:r>
            <a:r>
              <a:rPr lang="tr-TR" sz="1600" dirty="0">
                <a:solidFill>
                  <a:srgbClr val="000000"/>
                </a:solidFill>
                <a:latin typeface="Consolas" panose="020B0609020204030204" pitchFamily="49" charset="0"/>
              </a:rPr>
              <a:t>;</a:t>
            </a:r>
          </a:p>
          <a:p>
            <a:pPr marL="0" indent="0">
              <a:buNone/>
            </a:pPr>
            <a:r>
              <a:rPr lang="tr-TR" sz="1600" dirty="0">
                <a:solidFill>
                  <a:srgbClr val="000000"/>
                </a:solidFill>
                <a:latin typeface="Consolas" panose="020B0609020204030204" pitchFamily="49" charset="0"/>
              </a:rPr>
              <a:t>    }</a:t>
            </a:r>
            <a:endParaRPr lang="tr-TR" sz="1600" dirty="0"/>
          </a:p>
        </p:txBody>
      </p:sp>
    </p:spTree>
    <p:extLst>
      <p:ext uri="{BB962C8B-B14F-4D97-AF65-F5344CB8AC3E}">
        <p14:creationId xmlns:p14="http://schemas.microsoft.com/office/powerpoint/2010/main" val="3364277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D245799-AF23-49D5-A7F2-47A23426088D}"/>
              </a:ext>
            </a:extLst>
          </p:cNvPr>
          <p:cNvSpPr>
            <a:spLocks noGrp="1"/>
          </p:cNvSpPr>
          <p:nvPr>
            <p:ph type="title"/>
          </p:nvPr>
        </p:nvSpPr>
        <p:spPr>
          <a:xfrm>
            <a:off x="686834" y="1153572"/>
            <a:ext cx="3200400" cy="4461163"/>
          </a:xfrm>
        </p:spPr>
        <p:txBody>
          <a:bodyPr>
            <a:normAutofit/>
          </a:bodyPr>
          <a:lstStyle/>
          <a:p>
            <a:r>
              <a:rPr lang="tr-TR">
                <a:solidFill>
                  <a:srgbClr val="FFFFFF"/>
                </a:solidFill>
              </a:rPr>
              <a:t>Tetikleyici.cs</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524BA987-BA78-4C83-B9B6-3E380552BDB7}"/>
              </a:ext>
            </a:extLst>
          </p:cNvPr>
          <p:cNvSpPr>
            <a:spLocks noGrp="1"/>
          </p:cNvSpPr>
          <p:nvPr>
            <p:ph idx="1"/>
          </p:nvPr>
        </p:nvSpPr>
        <p:spPr>
          <a:xfrm>
            <a:off x="4447308" y="591344"/>
            <a:ext cx="6906491" cy="5585619"/>
          </a:xfrm>
        </p:spPr>
        <p:txBody>
          <a:bodyPr anchor="ctr">
            <a:normAutofit fontScale="92500" lnSpcReduction="10000"/>
          </a:bodyPr>
          <a:lstStyle/>
          <a:p>
            <a:pPr marL="0" lvl="0" indent="0">
              <a:buNone/>
            </a:pPr>
            <a:r>
              <a:rPr lang="tr-TR" sz="2400" dirty="0" err="1">
                <a:solidFill>
                  <a:srgbClr val="0000FF"/>
                </a:solidFill>
                <a:latin typeface="Consolas" panose="020B0609020204030204" pitchFamily="49" charset="0"/>
              </a:rPr>
              <a:t>public</a:t>
            </a:r>
            <a:r>
              <a:rPr lang="tr-TR" sz="2400" dirty="0">
                <a:solidFill>
                  <a:srgbClr val="000000"/>
                </a:solidFill>
                <a:latin typeface="Consolas" panose="020B0609020204030204" pitchFamily="49" charset="0"/>
              </a:rPr>
              <a:t> </a:t>
            </a:r>
            <a:r>
              <a:rPr lang="tr-TR" sz="2400" dirty="0" err="1">
                <a:solidFill>
                  <a:srgbClr val="0000FF"/>
                </a:solidFill>
                <a:latin typeface="Consolas" panose="020B0609020204030204" pitchFamily="49" charset="0"/>
              </a:rPr>
              <a:t>class</a:t>
            </a:r>
            <a:r>
              <a:rPr lang="tr-TR" sz="2400" dirty="0">
                <a:solidFill>
                  <a:srgbClr val="000000"/>
                </a:solidFill>
                <a:latin typeface="Consolas" panose="020B0609020204030204" pitchFamily="49" charset="0"/>
              </a:rPr>
              <a:t> </a:t>
            </a:r>
            <a:r>
              <a:rPr lang="tr-TR" sz="2400" dirty="0">
                <a:solidFill>
                  <a:srgbClr val="2B91AF"/>
                </a:solidFill>
                <a:latin typeface="Consolas" panose="020B0609020204030204" pitchFamily="49" charset="0"/>
              </a:rPr>
              <a:t>Tetikleyici</a:t>
            </a:r>
            <a:r>
              <a:rPr lang="tr-TR" sz="2400" dirty="0">
                <a:solidFill>
                  <a:srgbClr val="000000"/>
                </a:solidFill>
                <a:latin typeface="Consolas" panose="020B0609020204030204" pitchFamily="49" charset="0"/>
              </a:rPr>
              <a:t> : </a:t>
            </a:r>
            <a:r>
              <a:rPr lang="tr-TR" sz="2400" dirty="0" err="1">
                <a:solidFill>
                  <a:srgbClr val="000000"/>
                </a:solidFill>
                <a:latin typeface="Consolas" panose="020B0609020204030204" pitchFamily="49" charset="0"/>
              </a:rPr>
              <a:t>MonoBehaviour</a:t>
            </a:r>
            <a:endParaRPr lang="tr-TR" sz="2400" dirty="0">
              <a:solidFill>
                <a:srgbClr val="000000"/>
              </a:solidFill>
              <a:latin typeface="Consolas" panose="020B0609020204030204" pitchFamily="49" charset="0"/>
            </a:endParaRPr>
          </a:p>
          <a:p>
            <a:pPr marL="0" lvl="0" indent="0">
              <a:buNone/>
            </a:pPr>
            <a:r>
              <a:rPr lang="tr-TR" sz="2400" dirty="0">
                <a:solidFill>
                  <a:srgbClr val="000000"/>
                </a:solidFill>
                <a:latin typeface="Consolas" panose="020B0609020204030204" pitchFamily="49" charset="0"/>
              </a:rPr>
              <a:t>{</a:t>
            </a:r>
          </a:p>
          <a:p>
            <a:pPr marL="0" lvl="0" indent="0">
              <a:buNone/>
            </a:pPr>
            <a:r>
              <a:rPr lang="en-US" sz="2400" dirty="0">
                <a:solidFill>
                  <a:srgbClr val="000000"/>
                </a:solidFill>
                <a:latin typeface="Consolas" panose="020B0609020204030204" pitchFamily="49" charset="0"/>
              </a:rPr>
              <a:t>    </a:t>
            </a:r>
            <a:r>
              <a:rPr lang="en-US" sz="2400" dirty="0">
                <a:solidFill>
                  <a:srgbClr val="008000"/>
                </a:solidFill>
                <a:latin typeface="Consolas" panose="020B0609020204030204" pitchFamily="49" charset="0"/>
              </a:rPr>
              <a:t>// Start is called before the first frame update</a:t>
            </a:r>
            <a:endParaRPr lang="en-US" sz="2400" dirty="0">
              <a:solidFill>
                <a:srgbClr val="000000"/>
              </a:solidFill>
              <a:latin typeface="Consolas" panose="020B0609020204030204" pitchFamily="49" charset="0"/>
            </a:endParaRPr>
          </a:p>
          <a:p>
            <a:pPr marL="0" lvl="0" indent="0">
              <a:buNone/>
            </a:pPr>
            <a:r>
              <a:rPr lang="tr-TR" sz="2400" dirty="0">
                <a:solidFill>
                  <a:srgbClr val="000000"/>
                </a:solidFill>
                <a:latin typeface="Consolas" panose="020B0609020204030204" pitchFamily="49" charset="0"/>
              </a:rPr>
              <a:t>    </a:t>
            </a:r>
            <a:r>
              <a:rPr lang="tr-TR" sz="2400" dirty="0" err="1">
                <a:solidFill>
                  <a:srgbClr val="0000FF"/>
                </a:solidFill>
                <a:latin typeface="Consolas" panose="020B0609020204030204" pitchFamily="49" charset="0"/>
              </a:rPr>
              <a:t>void</a:t>
            </a:r>
            <a:r>
              <a:rPr lang="tr-TR" sz="2400" dirty="0">
                <a:solidFill>
                  <a:srgbClr val="000000"/>
                </a:solidFill>
                <a:latin typeface="Consolas" panose="020B0609020204030204" pitchFamily="49" charset="0"/>
              </a:rPr>
              <a:t> </a:t>
            </a:r>
            <a:r>
              <a:rPr lang="tr-TR" sz="2400" dirty="0" err="1">
                <a:solidFill>
                  <a:srgbClr val="0000FF"/>
                </a:solidFill>
                <a:latin typeface="Consolas" panose="020B0609020204030204" pitchFamily="49" charset="0"/>
              </a:rPr>
              <a:t>Awake</a:t>
            </a: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p>
          <a:p>
            <a:pPr marL="0" lvl="0" indent="0">
              <a:buNone/>
            </a:pPr>
            <a:r>
              <a:rPr lang="tr-TR" sz="2400" dirty="0">
                <a:solidFill>
                  <a:srgbClr val="000000"/>
                </a:solidFill>
                <a:latin typeface="Consolas" panose="020B0609020204030204" pitchFamily="49" charset="0"/>
              </a:rPr>
              <a:t>        </a:t>
            </a:r>
            <a:r>
              <a:rPr lang="tr-TR" sz="2400" dirty="0">
                <a:solidFill>
                  <a:srgbClr val="008000"/>
                </a:solidFill>
                <a:latin typeface="Consolas" panose="020B0609020204030204" pitchFamily="49" charset="0"/>
              </a:rPr>
              <a:t>//</a:t>
            </a:r>
            <a:r>
              <a:rPr lang="tr-TR" sz="2400" dirty="0" err="1">
                <a:solidFill>
                  <a:srgbClr val="008000"/>
                </a:solidFill>
                <a:latin typeface="Consolas" panose="020B0609020204030204" pitchFamily="49" charset="0"/>
              </a:rPr>
              <a:t>Awake</a:t>
            </a:r>
            <a:r>
              <a:rPr lang="tr-TR" sz="2400" dirty="0">
                <a:solidFill>
                  <a:srgbClr val="008000"/>
                </a:solidFill>
                <a:latin typeface="Consolas" panose="020B0609020204030204" pitchFamily="49" charset="0"/>
              </a:rPr>
              <a:t> Start işleminden önce çalışan fonksiyondur.</a:t>
            </a:r>
            <a:endParaRPr lang="tr-TR" sz="2400" dirty="0">
              <a:solidFill>
                <a:srgbClr val="000000"/>
              </a:solidFill>
              <a:latin typeface="Consolas" panose="020B0609020204030204" pitchFamily="49" charset="0"/>
            </a:endParaRPr>
          </a:p>
          <a:p>
            <a:pPr marL="0" lvl="0" indent="0">
              <a:buNone/>
            </a:pP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EkranHesaplayici.Init</a:t>
            </a: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r>
              <a:rPr lang="tr-TR" sz="2400" dirty="0" err="1">
                <a:solidFill>
                  <a:srgbClr val="000000"/>
                </a:solidFill>
                <a:latin typeface="Consolas" panose="020B0609020204030204" pitchFamily="49" charset="0"/>
              </a:rPr>
              <a:t>Debug.Log</a:t>
            </a:r>
            <a:r>
              <a:rPr lang="tr-TR" sz="2400" dirty="0">
                <a:solidFill>
                  <a:srgbClr val="000000"/>
                </a:solidFill>
                <a:latin typeface="Consolas" panose="020B0609020204030204" pitchFamily="49" charset="0"/>
              </a:rPr>
              <a:t>(</a:t>
            </a:r>
            <a:r>
              <a:rPr lang="tr-TR" sz="2400" dirty="0" err="1">
                <a:solidFill>
                  <a:srgbClr val="000000"/>
                </a:solidFill>
                <a:latin typeface="Consolas" panose="020B0609020204030204" pitchFamily="49" charset="0"/>
              </a:rPr>
              <a:t>EkranHesaplayici.Sol</a:t>
            </a:r>
            <a:r>
              <a:rPr lang="tr-TR" sz="2400" dirty="0">
                <a:solidFill>
                  <a:srgbClr val="000000"/>
                </a:solidFill>
                <a:latin typeface="Consolas" panose="020B0609020204030204" pitchFamily="49" charset="0"/>
              </a:rPr>
              <a:t> + </a:t>
            </a:r>
            <a:r>
              <a:rPr lang="tr-TR" sz="2400" dirty="0">
                <a:solidFill>
                  <a:srgbClr val="A31515"/>
                </a:solidFill>
                <a:latin typeface="Consolas" panose="020B0609020204030204" pitchFamily="49" charset="0"/>
              </a:rPr>
              <a:t>" "</a:t>
            </a:r>
            <a:r>
              <a:rPr lang="tr-TR" sz="2400" dirty="0">
                <a:solidFill>
                  <a:srgbClr val="000000"/>
                </a:solidFill>
                <a:latin typeface="Consolas" panose="020B0609020204030204" pitchFamily="49" charset="0"/>
              </a:rPr>
              <a:t> + </a:t>
            </a:r>
            <a:r>
              <a:rPr lang="tr-TR" sz="2400" dirty="0" err="1">
                <a:solidFill>
                  <a:srgbClr val="000000"/>
                </a:solidFill>
                <a:latin typeface="Consolas" panose="020B0609020204030204" pitchFamily="49" charset="0"/>
              </a:rPr>
              <a:t>EkranHesaplayici.Sag</a:t>
            </a:r>
            <a:r>
              <a:rPr lang="tr-TR" sz="2400" dirty="0">
                <a:solidFill>
                  <a:srgbClr val="000000"/>
                </a:solidFill>
                <a:latin typeface="Consolas" panose="020B0609020204030204" pitchFamily="49" charset="0"/>
              </a:rPr>
              <a:t> + </a:t>
            </a:r>
            <a:r>
              <a:rPr lang="tr-TR" sz="2400" dirty="0">
                <a:solidFill>
                  <a:srgbClr val="A31515"/>
                </a:solidFill>
                <a:latin typeface="Consolas" panose="020B0609020204030204" pitchFamily="49" charset="0"/>
              </a:rPr>
              <a:t>" "</a:t>
            </a:r>
            <a:r>
              <a:rPr lang="tr-TR" sz="2400" dirty="0">
                <a:solidFill>
                  <a:srgbClr val="000000"/>
                </a:solidFill>
                <a:latin typeface="Consolas" panose="020B0609020204030204" pitchFamily="49" charset="0"/>
              </a:rPr>
              <a:t> + </a:t>
            </a:r>
            <a:r>
              <a:rPr lang="tr-TR" sz="2400" dirty="0" err="1">
                <a:solidFill>
                  <a:srgbClr val="000000"/>
                </a:solidFill>
                <a:latin typeface="Consolas" panose="020B0609020204030204" pitchFamily="49" charset="0"/>
              </a:rPr>
              <a:t>EkranHesaplayici.Ust</a:t>
            </a:r>
            <a:r>
              <a:rPr lang="tr-TR" sz="2400" dirty="0">
                <a:solidFill>
                  <a:srgbClr val="000000"/>
                </a:solidFill>
                <a:latin typeface="Consolas" panose="020B0609020204030204" pitchFamily="49" charset="0"/>
              </a:rPr>
              <a:t> + </a:t>
            </a:r>
            <a:r>
              <a:rPr lang="tr-TR" sz="2400" dirty="0">
                <a:solidFill>
                  <a:srgbClr val="A31515"/>
                </a:solidFill>
                <a:latin typeface="Consolas" panose="020B0609020204030204" pitchFamily="49" charset="0"/>
              </a:rPr>
              <a:t>" "</a:t>
            </a:r>
            <a:r>
              <a:rPr lang="tr-TR" sz="2400" dirty="0">
                <a:solidFill>
                  <a:srgbClr val="000000"/>
                </a:solidFill>
                <a:latin typeface="Consolas" panose="020B0609020204030204" pitchFamily="49" charset="0"/>
              </a:rPr>
              <a:t> + </a:t>
            </a:r>
            <a:r>
              <a:rPr lang="tr-TR" sz="2400" dirty="0" err="1">
                <a:solidFill>
                  <a:srgbClr val="000000"/>
                </a:solidFill>
                <a:latin typeface="Consolas" panose="020B0609020204030204" pitchFamily="49" charset="0"/>
              </a:rPr>
              <a:t>EkranHesaplayici.Alt</a:t>
            </a:r>
            <a:r>
              <a:rPr lang="tr-TR" sz="2400" dirty="0">
                <a:solidFill>
                  <a:srgbClr val="000000"/>
                </a:solidFill>
                <a:latin typeface="Consolas" panose="020B0609020204030204" pitchFamily="49" charset="0"/>
              </a:rPr>
              <a:t>);</a:t>
            </a:r>
          </a:p>
          <a:p>
            <a:pPr marL="0" lvl="0" indent="0">
              <a:buNone/>
            </a:pPr>
            <a:r>
              <a:rPr lang="tr-TR" sz="2400" dirty="0">
                <a:solidFill>
                  <a:srgbClr val="000000"/>
                </a:solidFill>
                <a:latin typeface="Consolas" panose="020B0609020204030204" pitchFamily="49" charset="0"/>
              </a:rPr>
              <a:t>    }</a:t>
            </a:r>
          </a:p>
          <a:p>
            <a:pPr marL="0" lvl="0" indent="0">
              <a:buNone/>
            </a:pPr>
            <a:r>
              <a:rPr lang="tr-TR" sz="2400" dirty="0">
                <a:solidFill>
                  <a:srgbClr val="000000"/>
                </a:solidFill>
                <a:latin typeface="Consolas" panose="020B0609020204030204" pitchFamily="49" charset="0"/>
              </a:rPr>
              <a:t>}</a:t>
            </a:r>
            <a:endParaRPr lang="tr-TR" sz="2200" dirty="0">
              <a:solidFill>
                <a:prstClr val="black"/>
              </a:solidFill>
            </a:endParaRPr>
          </a:p>
          <a:p>
            <a:pPr marL="0" indent="0">
              <a:buNone/>
            </a:pPr>
            <a:endParaRPr lang="tr-TR" sz="2000" dirty="0"/>
          </a:p>
        </p:txBody>
      </p:sp>
    </p:spTree>
    <p:extLst>
      <p:ext uri="{BB962C8B-B14F-4D97-AF65-F5344CB8AC3E}">
        <p14:creationId xmlns:p14="http://schemas.microsoft.com/office/powerpoint/2010/main" val="720679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2AADE9-D1C5-47F1-AE1A-ACFA5FE0032D}"/>
              </a:ext>
            </a:extLst>
          </p:cNvPr>
          <p:cNvSpPr>
            <a:spLocks noGrp="1"/>
          </p:cNvSpPr>
          <p:nvPr>
            <p:ph type="title"/>
          </p:nvPr>
        </p:nvSpPr>
        <p:spPr>
          <a:xfrm>
            <a:off x="5277329" y="640081"/>
            <a:ext cx="6274590" cy="3425498"/>
          </a:xfrm>
          <a:noFill/>
        </p:spPr>
        <p:txBody>
          <a:bodyPr vert="horz" lIns="91440" tIns="45720" rIns="91440" bIns="45720" rtlCol="0" anchor="b">
            <a:normAutofit/>
          </a:bodyPr>
          <a:lstStyle/>
          <a:p>
            <a:r>
              <a:rPr lang="en-US" sz="6000" dirty="0" err="1"/>
              <a:t>Tetikleyici.cs</a:t>
            </a:r>
            <a:endParaRPr lang="en-US" sz="6000" dirty="0"/>
          </a:p>
        </p:txBody>
      </p:sp>
      <p:sp>
        <p:nvSpPr>
          <p:cNvPr id="9" name="Content Placeholder 8">
            <a:extLst>
              <a:ext uri="{FF2B5EF4-FFF2-40B4-BE49-F238E27FC236}">
                <a16:creationId xmlns:a16="http://schemas.microsoft.com/office/drawing/2014/main" id="{F9FAC726-1114-4A27-8DF1-BC4355EA44D4}"/>
              </a:ext>
            </a:extLst>
          </p:cNvPr>
          <p:cNvSpPr>
            <a:spLocks noGrp="1"/>
          </p:cNvSpPr>
          <p:nvPr>
            <p:ph idx="1"/>
          </p:nvPr>
        </p:nvSpPr>
        <p:spPr>
          <a:xfrm>
            <a:off x="5277329" y="4204009"/>
            <a:ext cx="6274590" cy="2013911"/>
          </a:xfrm>
          <a:noFill/>
        </p:spPr>
        <p:txBody>
          <a:bodyPr vert="horz" lIns="91440" tIns="45720" rIns="91440" bIns="45720" rtlCol="0">
            <a:normAutofit/>
          </a:bodyPr>
          <a:lstStyle/>
          <a:p>
            <a:pPr marL="0" indent="0">
              <a:buNone/>
            </a:pPr>
            <a:r>
              <a:rPr lang="en-US" sz="2400" dirty="0" err="1"/>
              <a:t>Tetikleyici</a:t>
            </a:r>
            <a:r>
              <a:rPr lang="en-US" sz="2400" dirty="0"/>
              <a:t> </a:t>
            </a:r>
            <a:r>
              <a:rPr lang="en-US" sz="2400" dirty="0" err="1"/>
              <a:t>component’ini</a:t>
            </a:r>
            <a:r>
              <a:rPr lang="en-US" sz="2400" dirty="0"/>
              <a:t> Main Camera </a:t>
            </a:r>
            <a:r>
              <a:rPr lang="en-US" sz="2400" dirty="0" err="1"/>
              <a:t>objemize</a:t>
            </a:r>
            <a:r>
              <a:rPr lang="en-US" sz="2400" dirty="0"/>
              <a:t> </a:t>
            </a:r>
            <a:r>
              <a:rPr lang="en-US" sz="2400" dirty="0" err="1"/>
              <a:t>ekleyelim</a:t>
            </a:r>
            <a:r>
              <a:rPr lang="en-US" sz="2400" dirty="0"/>
              <a:t>.</a:t>
            </a:r>
          </a:p>
        </p:txBody>
      </p:sp>
      <p:pic>
        <p:nvPicPr>
          <p:cNvPr id="5" name="İçerik Yer Tutucusu 4" descr="ekran, ekran görüntüsü, yol, siyah içeren bir resim&#10;&#10;Açıklama otomatik olarak oluşturuldu">
            <a:extLst>
              <a:ext uri="{FF2B5EF4-FFF2-40B4-BE49-F238E27FC236}">
                <a16:creationId xmlns:a16="http://schemas.microsoft.com/office/drawing/2014/main" id="{9BE7B639-7C0F-44AE-AEA0-62ABB70BDDA7}"/>
              </a:ext>
            </a:extLst>
          </p:cNvPr>
          <p:cNvPicPr>
            <a:picLocks noChangeAspect="1"/>
          </p:cNvPicPr>
          <p:nvPr/>
        </p:nvPicPr>
        <p:blipFill rotWithShape="1">
          <a:blip r:embed="rId2">
            <a:extLst>
              <a:ext uri="{28A0092B-C50C-407E-A947-70E740481C1C}">
                <a14:useLocalDpi xmlns:a14="http://schemas.microsoft.com/office/drawing/2010/main" val="0"/>
              </a:ext>
            </a:extLst>
          </a:blip>
          <a:srcRect t="891" r="-3" b="7492"/>
          <a:stretch/>
        </p:blipFill>
        <p:spPr>
          <a:xfrm>
            <a:off x="960119" y="960121"/>
            <a:ext cx="3678513" cy="4937760"/>
          </a:xfrm>
          <a:prstGeom prst="rect">
            <a:avLst/>
          </a:prstGeom>
        </p:spPr>
      </p:pic>
    </p:spTree>
    <p:extLst>
      <p:ext uri="{BB962C8B-B14F-4D97-AF65-F5344CB8AC3E}">
        <p14:creationId xmlns:p14="http://schemas.microsoft.com/office/powerpoint/2010/main" val="408743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0E603D0-B52B-4A61-A291-E000A4DFCA32}"/>
              </a:ext>
            </a:extLst>
          </p:cNvPr>
          <p:cNvSpPr>
            <a:spLocks noGrp="1"/>
          </p:cNvSpPr>
          <p:nvPr>
            <p:ph type="title"/>
          </p:nvPr>
        </p:nvSpPr>
        <p:spPr>
          <a:xfrm>
            <a:off x="321564" y="963877"/>
            <a:ext cx="4010998" cy="4930246"/>
          </a:xfrm>
        </p:spPr>
        <p:txBody>
          <a:bodyPr>
            <a:normAutofit/>
          </a:bodyPr>
          <a:lstStyle/>
          <a:p>
            <a:pPr algn="r"/>
            <a:r>
              <a:rPr lang="tr-TR" dirty="0">
                <a:solidFill>
                  <a:schemeClr val="accent1"/>
                </a:solidFill>
              </a:rPr>
              <a:t>Serileştirme Sistemi  </a:t>
            </a:r>
            <a:br>
              <a:rPr lang="tr-TR" dirty="0">
                <a:solidFill>
                  <a:schemeClr val="accent1"/>
                </a:solidFill>
              </a:rPr>
            </a:br>
            <a:r>
              <a:rPr lang="tr-TR" dirty="0">
                <a:solidFill>
                  <a:schemeClr val="accent1"/>
                </a:solidFill>
              </a:rPr>
              <a:t>(</a:t>
            </a:r>
            <a:r>
              <a:rPr lang="tr-TR" dirty="0" err="1">
                <a:solidFill>
                  <a:schemeClr val="accent1"/>
                </a:solidFill>
              </a:rPr>
              <a:t>The</a:t>
            </a:r>
            <a:r>
              <a:rPr lang="tr-TR" dirty="0">
                <a:solidFill>
                  <a:schemeClr val="accent1"/>
                </a:solidFill>
              </a:rPr>
              <a:t> </a:t>
            </a:r>
            <a:r>
              <a:rPr lang="tr-TR" dirty="0" err="1">
                <a:solidFill>
                  <a:schemeClr val="accent1"/>
                </a:solidFill>
              </a:rPr>
              <a:t>serialization</a:t>
            </a:r>
            <a:r>
              <a:rPr lang="tr-TR" dirty="0">
                <a:solidFill>
                  <a:schemeClr val="accent1"/>
                </a:solidFill>
              </a:rPr>
              <a:t> </a:t>
            </a:r>
            <a:r>
              <a:rPr lang="tr-TR" dirty="0" err="1">
                <a:solidFill>
                  <a:schemeClr val="accent1"/>
                </a:solidFill>
              </a:rPr>
              <a:t>system</a:t>
            </a:r>
            <a:r>
              <a:rPr lang="tr-TR" dirty="0">
                <a:solidFill>
                  <a:schemeClr val="accent1"/>
                </a:solidFill>
              </a:rPr>
              <a: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6D89968-2B39-41D4-98A1-704FD13C2A57}"/>
              </a:ext>
            </a:extLst>
          </p:cNvPr>
          <p:cNvSpPr>
            <a:spLocks noGrp="1"/>
          </p:cNvSpPr>
          <p:nvPr>
            <p:ph idx="1"/>
          </p:nvPr>
        </p:nvSpPr>
        <p:spPr>
          <a:xfrm>
            <a:off x="4976031" y="963877"/>
            <a:ext cx="6377769" cy="4930246"/>
          </a:xfrm>
        </p:spPr>
        <p:txBody>
          <a:bodyPr anchor="ctr">
            <a:normAutofit/>
          </a:bodyPr>
          <a:lstStyle/>
          <a:p>
            <a:r>
              <a:rPr lang="tr-TR" sz="2400"/>
              <a:t>Serileştirme sistemi aşağıdakileri yapabilir:</a:t>
            </a:r>
          </a:p>
          <a:p>
            <a:pPr lvl="1"/>
            <a:r>
              <a:rPr lang="tr-TR"/>
              <a:t>Public, statik (static) olmayan alanları serileştirebilir (serileştirilebilir tiplerde)</a:t>
            </a:r>
          </a:p>
          <a:p>
            <a:pPr lvl="1"/>
            <a:r>
              <a:rPr lang="tr-TR"/>
              <a:t>SerializeField özniteliğiyle işaretlenmiş, public olmayan, statik (static) olmayan alanları serileştirebilir.</a:t>
            </a:r>
          </a:p>
          <a:p>
            <a:pPr lvl="1"/>
            <a:r>
              <a:rPr lang="tr-TR"/>
              <a:t>Statik alanlar serileştirilemiyor.</a:t>
            </a:r>
          </a:p>
          <a:p>
            <a:pPr lvl="1"/>
            <a:r>
              <a:rPr lang="tr-TR"/>
              <a:t>Özellikler serileştirilemiyor.</a:t>
            </a:r>
            <a:endParaRPr lang="tr-TR" dirty="0"/>
          </a:p>
        </p:txBody>
      </p:sp>
    </p:spTree>
    <p:extLst>
      <p:ext uri="{BB962C8B-B14F-4D97-AF65-F5344CB8AC3E}">
        <p14:creationId xmlns:p14="http://schemas.microsoft.com/office/powerpoint/2010/main" val="3062607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17E2F9-032A-4CAE-A2E4-7465A67B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3">
            <a:extLst>
              <a:ext uri="{FF2B5EF4-FFF2-40B4-BE49-F238E27FC236}">
                <a16:creationId xmlns:a16="http://schemas.microsoft.com/office/drawing/2014/main" id="{036EB2E8-1BD0-492D-BF5A-CE0184DA7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672"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316ED32-D562-46FD-A6C1-B0FBF4EF6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25"/>
            <a:ext cx="9681166" cy="6861324"/>
          </a:xfrm>
          <a:custGeom>
            <a:avLst/>
            <a:gdLst>
              <a:gd name="connsiteX0" fmla="*/ 0 w 9681166"/>
              <a:gd name="connsiteY0" fmla="*/ 6861324 h 6861324"/>
              <a:gd name="connsiteX1" fmla="*/ 3359025 w 9681166"/>
              <a:gd name="connsiteY1" fmla="*/ 6861324 h 6861324"/>
              <a:gd name="connsiteX2" fmla="*/ 3359025 w 9681166"/>
              <a:gd name="connsiteY2" fmla="*/ 6861323 h 6861324"/>
              <a:gd name="connsiteX3" fmla="*/ 9324977 w 9681166"/>
              <a:gd name="connsiteY3" fmla="*/ 6861323 h 6861324"/>
              <a:gd name="connsiteX4" fmla="*/ 9323659 w 9681166"/>
              <a:gd name="connsiteY4" fmla="*/ 6858478 h 6861324"/>
              <a:gd name="connsiteX5" fmla="*/ 9681166 w 9681166"/>
              <a:gd name="connsiteY5" fmla="*/ 6858478 h 6861324"/>
              <a:gd name="connsiteX6" fmla="*/ 6504791 w 9681166"/>
              <a:gd name="connsiteY6" fmla="*/ 0 h 6861324"/>
              <a:gd name="connsiteX7" fmla="*/ 6499214 w 9681166"/>
              <a:gd name="connsiteY7" fmla="*/ 0 h 6861324"/>
              <a:gd name="connsiteX8" fmla="*/ 5432986 w 9681166"/>
              <a:gd name="connsiteY8" fmla="*/ 0 h 6861324"/>
              <a:gd name="connsiteX9" fmla="*/ 1603114 w 9681166"/>
              <a:gd name="connsiteY9" fmla="*/ 0 h 6861324"/>
              <a:gd name="connsiteX10" fmla="*/ 1603114 w 9681166"/>
              <a:gd name="connsiteY10" fmla="*/ 479 h 6861324"/>
              <a:gd name="connsiteX11" fmla="*/ 356189 w 9681166"/>
              <a:gd name="connsiteY11" fmla="*/ 479 h 6861324"/>
              <a:gd name="connsiteX12" fmla="*/ 356189 w 9681166"/>
              <a:gd name="connsiteY12" fmla="*/ 3324 h 6861324"/>
              <a:gd name="connsiteX13" fmla="*/ 0 w 9681166"/>
              <a:gd name="connsiteY13" fmla="*/ 3324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1166" h="6861324">
                <a:moveTo>
                  <a:pt x="0" y="6861324"/>
                </a:moveTo>
                <a:lnTo>
                  <a:pt x="3359025" y="6861324"/>
                </a:lnTo>
                <a:lnTo>
                  <a:pt x="3359025" y="6861323"/>
                </a:lnTo>
                <a:lnTo>
                  <a:pt x="9324977" y="6861323"/>
                </a:lnTo>
                <a:lnTo>
                  <a:pt x="9323659" y="6858478"/>
                </a:lnTo>
                <a:lnTo>
                  <a:pt x="9681166" y="6858478"/>
                </a:lnTo>
                <a:lnTo>
                  <a:pt x="6504791" y="0"/>
                </a:lnTo>
                <a:lnTo>
                  <a:pt x="6499214" y="0"/>
                </a:lnTo>
                <a:lnTo>
                  <a:pt x="5432986" y="0"/>
                </a:lnTo>
                <a:lnTo>
                  <a:pt x="1603114" y="0"/>
                </a:lnTo>
                <a:lnTo>
                  <a:pt x="1603114" y="479"/>
                </a:lnTo>
                <a:lnTo>
                  <a:pt x="356189" y="479"/>
                </a:lnTo>
                <a:lnTo>
                  <a:pt x="356189" y="3324"/>
                </a:lnTo>
                <a:lnTo>
                  <a:pt x="0" y="332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CCE9327E-0131-4067-BE38-317E05936ED0}"/>
              </a:ext>
            </a:extLst>
          </p:cNvPr>
          <p:cNvSpPr>
            <a:spLocks noGrp="1"/>
          </p:cNvSpPr>
          <p:nvPr>
            <p:ph type="title"/>
          </p:nvPr>
        </p:nvSpPr>
        <p:spPr>
          <a:xfrm>
            <a:off x="804672" y="1823107"/>
            <a:ext cx="6547742" cy="3431023"/>
          </a:xfrm>
        </p:spPr>
        <p:txBody>
          <a:bodyPr vert="horz" lIns="91440" tIns="45720" rIns="91440" bIns="45720" rtlCol="0" anchor="ctr">
            <a:normAutofit fontScale="90000"/>
          </a:bodyPr>
          <a:lstStyle/>
          <a:p>
            <a:r>
              <a:rPr lang="tr-TR" sz="5100" kern="1200" dirty="0">
                <a:solidFill>
                  <a:schemeClr val="bg1"/>
                </a:solidFill>
                <a:latin typeface="+mj-lt"/>
                <a:ea typeface="+mj-ea"/>
                <a:cs typeface="+mj-cs"/>
              </a:rPr>
              <a:t>Oyun Başladığında </a:t>
            </a:r>
            <a:r>
              <a:rPr lang="en-US" sz="5100" kern="1200" dirty="0" err="1">
                <a:solidFill>
                  <a:schemeClr val="bg1"/>
                </a:solidFill>
                <a:latin typeface="+mj-lt"/>
                <a:ea typeface="+mj-ea"/>
                <a:cs typeface="+mj-cs"/>
              </a:rPr>
              <a:t>EdgeCollider</a:t>
            </a:r>
            <a:r>
              <a:rPr lang="en-US" sz="5100" kern="1200" dirty="0">
                <a:solidFill>
                  <a:schemeClr val="bg1"/>
                </a:solidFill>
                <a:latin typeface="+mj-lt"/>
                <a:ea typeface="+mj-ea"/>
                <a:cs typeface="+mj-cs"/>
              </a:rPr>
              <a:t> 2D </a:t>
            </a:r>
            <a:r>
              <a:rPr lang="en-US" sz="5100" kern="1200" dirty="0" err="1">
                <a:solidFill>
                  <a:schemeClr val="bg1"/>
                </a:solidFill>
                <a:latin typeface="+mj-lt"/>
                <a:ea typeface="+mj-ea"/>
                <a:cs typeface="+mj-cs"/>
              </a:rPr>
              <a:t>Component’ini</a:t>
            </a:r>
            <a:r>
              <a:rPr lang="tr-TR" sz="5100" kern="1200" dirty="0">
                <a:solidFill>
                  <a:schemeClr val="bg1"/>
                </a:solidFill>
                <a:latin typeface="+mj-lt"/>
                <a:ea typeface="+mj-ea"/>
                <a:cs typeface="+mj-cs"/>
              </a:rPr>
              <a:t>n</a:t>
            </a:r>
            <a:r>
              <a:rPr lang="en-US" sz="5100" kern="1200" dirty="0">
                <a:solidFill>
                  <a:schemeClr val="bg1"/>
                </a:solidFill>
                <a:latin typeface="+mj-lt"/>
                <a:ea typeface="+mj-ea"/>
                <a:cs typeface="+mj-cs"/>
              </a:rPr>
              <a:t> </a:t>
            </a:r>
            <a:br>
              <a:rPr lang="tr-TR" sz="5100" kern="1200" dirty="0">
                <a:solidFill>
                  <a:schemeClr val="bg1"/>
                </a:solidFill>
                <a:latin typeface="+mj-lt"/>
                <a:ea typeface="+mj-ea"/>
                <a:cs typeface="+mj-cs"/>
              </a:rPr>
            </a:br>
            <a:r>
              <a:rPr lang="en-US" sz="5100" kern="1200" dirty="0">
                <a:solidFill>
                  <a:schemeClr val="bg1"/>
                </a:solidFill>
                <a:latin typeface="+mj-lt"/>
                <a:ea typeface="+mj-ea"/>
                <a:cs typeface="+mj-cs"/>
              </a:rPr>
              <a:t>Main </a:t>
            </a:r>
            <a:r>
              <a:rPr lang="en-US" sz="5100" kern="1200" dirty="0" err="1">
                <a:solidFill>
                  <a:schemeClr val="bg1"/>
                </a:solidFill>
                <a:latin typeface="+mj-lt"/>
                <a:ea typeface="+mj-ea"/>
                <a:cs typeface="+mj-cs"/>
              </a:rPr>
              <a:t>Camera’ya</a:t>
            </a:r>
            <a:r>
              <a:rPr lang="en-US" sz="5100" kern="1200" dirty="0">
                <a:solidFill>
                  <a:schemeClr val="bg1"/>
                </a:solidFill>
                <a:latin typeface="+mj-lt"/>
                <a:ea typeface="+mj-ea"/>
                <a:cs typeface="+mj-cs"/>
              </a:rPr>
              <a:t> </a:t>
            </a:r>
            <a:r>
              <a:rPr lang="en-US" sz="5100" kern="1200" dirty="0" err="1">
                <a:solidFill>
                  <a:schemeClr val="bg1"/>
                </a:solidFill>
                <a:latin typeface="+mj-lt"/>
                <a:ea typeface="+mj-ea"/>
                <a:cs typeface="+mj-cs"/>
              </a:rPr>
              <a:t>Ekle</a:t>
            </a:r>
            <a:r>
              <a:rPr lang="tr-TR" sz="5100" kern="1200" dirty="0" err="1">
                <a:solidFill>
                  <a:schemeClr val="bg1"/>
                </a:solidFill>
                <a:latin typeface="+mj-lt"/>
                <a:ea typeface="+mj-ea"/>
                <a:cs typeface="+mj-cs"/>
              </a:rPr>
              <a:t>nmesin</a:t>
            </a:r>
            <a:r>
              <a:rPr lang="tr-TR" sz="5100" dirty="0" err="1">
                <a:solidFill>
                  <a:schemeClr val="bg1"/>
                </a:solidFill>
              </a:rPr>
              <a:t>i</a:t>
            </a:r>
            <a:r>
              <a:rPr lang="tr-TR" sz="5100" dirty="0">
                <a:solidFill>
                  <a:schemeClr val="bg1"/>
                </a:solidFill>
              </a:rPr>
              <a:t> Sağlamak</a:t>
            </a:r>
            <a:endParaRPr lang="en-US" sz="5100" kern="1200" dirty="0">
              <a:solidFill>
                <a:schemeClr val="bg1"/>
              </a:solidFill>
              <a:latin typeface="+mj-lt"/>
              <a:ea typeface="+mj-ea"/>
              <a:cs typeface="+mj-cs"/>
            </a:endParaRPr>
          </a:p>
        </p:txBody>
      </p:sp>
      <p:sp>
        <p:nvSpPr>
          <p:cNvPr id="4" name="Metin Yer Tutucusu 3">
            <a:extLst>
              <a:ext uri="{FF2B5EF4-FFF2-40B4-BE49-F238E27FC236}">
                <a16:creationId xmlns:a16="http://schemas.microsoft.com/office/drawing/2014/main" id="{3B1C95DA-1F3B-4F6B-8944-A6965AB16F54}"/>
              </a:ext>
            </a:extLst>
          </p:cNvPr>
          <p:cNvSpPr>
            <a:spLocks noGrp="1"/>
          </p:cNvSpPr>
          <p:nvPr>
            <p:ph type="body" idx="1"/>
          </p:nvPr>
        </p:nvSpPr>
        <p:spPr>
          <a:xfrm>
            <a:off x="9223744" y="2710737"/>
            <a:ext cx="2163584" cy="1655762"/>
          </a:xfrm>
        </p:spPr>
        <p:txBody>
          <a:bodyPr vert="horz" lIns="91440" tIns="45720" rIns="91440" bIns="45720" rtlCol="0" anchor="ctr">
            <a:normAutofit fontScale="92500"/>
          </a:bodyPr>
          <a:lstStyle/>
          <a:p>
            <a:pPr algn="r"/>
            <a:r>
              <a:rPr lang="tr-TR" sz="2000" dirty="0" err="1">
                <a:solidFill>
                  <a:srgbClr val="FFFFFF"/>
                </a:solidFill>
              </a:rPr>
              <a:t>EkranHesaplayici</a:t>
            </a:r>
            <a:r>
              <a:rPr lang="tr-TR" sz="2000" dirty="0">
                <a:solidFill>
                  <a:srgbClr val="FFFFFF"/>
                </a:solidFill>
              </a:rPr>
              <a:t> </a:t>
            </a:r>
            <a:r>
              <a:rPr lang="tr-TR" sz="2000" dirty="0" err="1">
                <a:solidFill>
                  <a:srgbClr val="FFFFFF"/>
                </a:solidFill>
              </a:rPr>
              <a:t>Componenti</a:t>
            </a:r>
            <a:r>
              <a:rPr lang="tr-TR" sz="2000" dirty="0">
                <a:solidFill>
                  <a:srgbClr val="FFFFFF"/>
                </a:solidFill>
              </a:rPr>
              <a:t> ile elde ettiğimiz sınırları EdgeCollider2D </a:t>
            </a:r>
            <a:r>
              <a:rPr lang="tr-TR" sz="2000" dirty="0" err="1">
                <a:solidFill>
                  <a:srgbClr val="FFFFFF"/>
                </a:solidFill>
              </a:rPr>
              <a:t>Componentine</a:t>
            </a:r>
            <a:r>
              <a:rPr lang="tr-TR" sz="2000" dirty="0">
                <a:solidFill>
                  <a:srgbClr val="FFFFFF"/>
                </a:solidFill>
              </a:rPr>
              <a:t> uygulayacağız.</a:t>
            </a:r>
            <a:endParaRPr lang="en-US" sz="2000" kern="1200" dirty="0">
              <a:solidFill>
                <a:srgbClr val="FFFFFF"/>
              </a:solidFill>
              <a:latin typeface="+mn-lt"/>
              <a:ea typeface="+mn-ea"/>
              <a:cs typeface="+mn-cs"/>
            </a:endParaRPr>
          </a:p>
        </p:txBody>
      </p:sp>
    </p:spTree>
    <p:extLst>
      <p:ext uri="{BB962C8B-B14F-4D97-AF65-F5344CB8AC3E}">
        <p14:creationId xmlns:p14="http://schemas.microsoft.com/office/powerpoint/2010/main" val="2625310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9">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aşlık 5">
            <a:extLst>
              <a:ext uri="{FF2B5EF4-FFF2-40B4-BE49-F238E27FC236}">
                <a16:creationId xmlns:a16="http://schemas.microsoft.com/office/drawing/2014/main" id="{2492C052-CB33-4BA0-A11C-077F3B18028B}"/>
              </a:ext>
            </a:extLst>
          </p:cNvPr>
          <p:cNvSpPr>
            <a:spLocks noGrp="1"/>
          </p:cNvSpPr>
          <p:nvPr>
            <p:ph type="title"/>
          </p:nvPr>
        </p:nvSpPr>
        <p:spPr>
          <a:xfrm>
            <a:off x="838200" y="963507"/>
            <a:ext cx="3494362" cy="4930986"/>
          </a:xfrm>
        </p:spPr>
        <p:txBody>
          <a:bodyPr>
            <a:normAutofit/>
          </a:bodyPr>
          <a:lstStyle/>
          <a:p>
            <a:pPr algn="r"/>
            <a:r>
              <a:rPr lang="tr-TR" sz="3100">
                <a:solidFill>
                  <a:schemeClr val="accent1"/>
                </a:solidFill>
              </a:rPr>
              <a:t>EdgeColliderEkle.cs</a:t>
            </a:r>
          </a:p>
        </p:txBody>
      </p:sp>
      <p:cxnSp>
        <p:nvCxnSpPr>
          <p:cNvPr id="22" name="Straight Connector 21">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İçerik Yer Tutucusu 6">
            <a:extLst>
              <a:ext uri="{FF2B5EF4-FFF2-40B4-BE49-F238E27FC236}">
                <a16:creationId xmlns:a16="http://schemas.microsoft.com/office/drawing/2014/main" id="{90012831-DA15-4846-BE64-DCBA319B6C83}"/>
              </a:ext>
            </a:extLst>
          </p:cNvPr>
          <p:cNvSpPr>
            <a:spLocks noGrp="1"/>
          </p:cNvSpPr>
          <p:nvPr>
            <p:ph sz="half" idx="1"/>
          </p:nvPr>
        </p:nvSpPr>
        <p:spPr>
          <a:xfrm>
            <a:off x="4976028" y="816428"/>
            <a:ext cx="6593671" cy="2387721"/>
          </a:xfrm>
        </p:spPr>
        <p:txBody>
          <a:bodyPr anchor="b">
            <a:normAutofit/>
          </a:bodyPr>
          <a:lstStyle/>
          <a:p>
            <a:r>
              <a:rPr lang="tr-TR" sz="2000" dirty="0"/>
              <a:t>Oyun çalıştırıldığında kameranın üst, alt, sağ ve sol olmak üzere 4 kenarına EdgeCollider2D </a:t>
            </a:r>
            <a:r>
              <a:rPr lang="tr-TR" sz="2000" dirty="0" err="1"/>
              <a:t>Component’inin</a:t>
            </a:r>
            <a:r>
              <a:rPr lang="tr-TR" sz="2000" dirty="0"/>
              <a:t> eklenmesi için </a:t>
            </a:r>
            <a:r>
              <a:rPr lang="tr-TR" sz="2000" dirty="0" err="1"/>
              <a:t>AddComponent</a:t>
            </a:r>
            <a:r>
              <a:rPr lang="tr-TR" sz="2000" dirty="0"/>
              <a:t> fonksiyonunu yazarız.</a:t>
            </a:r>
          </a:p>
          <a:p>
            <a:r>
              <a:rPr lang="tr-TR" sz="2000" dirty="0"/>
              <a:t>Bu fonksiyon start fonksiyonunda olabileceği gibi proje ilk çalıştığında tetiklenen </a:t>
            </a:r>
            <a:r>
              <a:rPr lang="tr-TR" sz="2000" dirty="0" err="1"/>
              <a:t>Awake</a:t>
            </a:r>
            <a:r>
              <a:rPr lang="tr-TR" sz="2000" dirty="0"/>
              <a:t>() vb. fonksiyonlar da tercih edilebilir.</a:t>
            </a:r>
          </a:p>
        </p:txBody>
      </p:sp>
      <p:sp>
        <p:nvSpPr>
          <p:cNvPr id="8" name="İçerik Yer Tutucusu 7">
            <a:extLst>
              <a:ext uri="{FF2B5EF4-FFF2-40B4-BE49-F238E27FC236}">
                <a16:creationId xmlns:a16="http://schemas.microsoft.com/office/drawing/2014/main" id="{3B2AFBE6-8E7E-47F7-A3CE-DB1377C9BA35}"/>
              </a:ext>
            </a:extLst>
          </p:cNvPr>
          <p:cNvSpPr>
            <a:spLocks noGrp="1"/>
          </p:cNvSpPr>
          <p:nvPr>
            <p:ph sz="half" idx="2"/>
          </p:nvPr>
        </p:nvSpPr>
        <p:spPr>
          <a:xfrm>
            <a:off x="4849197" y="3594100"/>
            <a:ext cx="7021234" cy="2447471"/>
          </a:xfrm>
        </p:spPr>
        <p:txBody>
          <a:bodyPr>
            <a:normAutofit/>
          </a:bodyPr>
          <a:lstStyle/>
          <a:p>
            <a:pPr marL="0" indent="0">
              <a:buNone/>
            </a:pPr>
            <a:r>
              <a:rPr lang="tr-TR" sz="1300" dirty="0" err="1">
                <a:solidFill>
                  <a:srgbClr val="0000FF"/>
                </a:solidFill>
                <a:latin typeface="Consolas" panose="020B0609020204030204" pitchFamily="49" charset="0"/>
              </a:rPr>
              <a:t>void</a:t>
            </a:r>
            <a:r>
              <a:rPr lang="tr-TR" sz="1300" dirty="0">
                <a:solidFill>
                  <a:srgbClr val="000000"/>
                </a:solidFill>
                <a:latin typeface="Consolas" panose="020B0609020204030204" pitchFamily="49" charset="0"/>
              </a:rPr>
              <a:t> </a:t>
            </a:r>
            <a:r>
              <a:rPr lang="tr-TR" sz="1300" dirty="0">
                <a:solidFill>
                  <a:srgbClr val="0000FF"/>
                </a:solidFill>
                <a:latin typeface="Consolas" panose="020B0609020204030204" pitchFamily="49" charset="0"/>
              </a:rPr>
              <a:t>Start</a:t>
            </a:r>
            <a:r>
              <a:rPr lang="tr-TR" sz="1300" dirty="0">
                <a:solidFill>
                  <a:srgbClr val="000000"/>
                </a:solidFill>
                <a:latin typeface="Consolas" panose="020B0609020204030204" pitchFamily="49" charset="0"/>
              </a:rPr>
              <a:t>()</a:t>
            </a:r>
          </a:p>
          <a:p>
            <a:pPr marL="0" indent="0">
              <a:buNone/>
            </a:pPr>
            <a:r>
              <a:rPr lang="tr-TR" sz="1300" dirty="0">
                <a:solidFill>
                  <a:srgbClr val="000000"/>
                </a:solidFill>
                <a:latin typeface="Consolas" panose="020B0609020204030204" pitchFamily="49" charset="0"/>
              </a:rPr>
              <a:t>    {</a:t>
            </a:r>
          </a:p>
          <a:p>
            <a:pPr marL="0" indent="0">
              <a:buNone/>
            </a:pPr>
            <a:r>
              <a:rPr lang="tr-TR" sz="1300" dirty="0">
                <a:solidFill>
                  <a:srgbClr val="000000"/>
                </a:solidFill>
                <a:latin typeface="Consolas" panose="020B0609020204030204" pitchFamily="49" charset="0"/>
              </a:rPr>
              <a:t>        EdgeCollider2D </a:t>
            </a:r>
            <a:r>
              <a:rPr lang="tr-TR" sz="1300" dirty="0" err="1">
                <a:solidFill>
                  <a:srgbClr val="000000"/>
                </a:solidFill>
                <a:latin typeface="Consolas" panose="020B0609020204030204" pitchFamily="49" charset="0"/>
              </a:rPr>
              <a:t>edgeUst</a:t>
            </a:r>
            <a:r>
              <a:rPr lang="tr-TR" sz="1300" dirty="0">
                <a:solidFill>
                  <a:srgbClr val="000000"/>
                </a:solidFill>
                <a:latin typeface="Consolas" panose="020B0609020204030204" pitchFamily="49" charset="0"/>
              </a:rPr>
              <a:t> = </a:t>
            </a:r>
            <a:r>
              <a:rPr lang="tr-TR" sz="1300" dirty="0" err="1">
                <a:solidFill>
                  <a:srgbClr val="000000"/>
                </a:solidFill>
                <a:latin typeface="Consolas" panose="020B0609020204030204" pitchFamily="49" charset="0"/>
              </a:rPr>
              <a:t>gameObject.AddComponent</a:t>
            </a:r>
            <a:r>
              <a:rPr lang="tr-TR" sz="1300" dirty="0">
                <a:solidFill>
                  <a:srgbClr val="000000"/>
                </a:solidFill>
                <a:latin typeface="Consolas" panose="020B0609020204030204" pitchFamily="49" charset="0"/>
              </a:rPr>
              <a:t>&lt;EdgeCollider2D&gt;();</a:t>
            </a:r>
          </a:p>
          <a:p>
            <a:pPr marL="0" indent="0">
              <a:buNone/>
            </a:pPr>
            <a:r>
              <a:rPr lang="tr-TR" sz="1300" dirty="0">
                <a:solidFill>
                  <a:srgbClr val="000000"/>
                </a:solidFill>
                <a:latin typeface="Consolas" panose="020B0609020204030204" pitchFamily="49" charset="0"/>
              </a:rPr>
              <a:t>        EdgeCollider2D </a:t>
            </a:r>
            <a:r>
              <a:rPr lang="tr-TR" sz="1300" dirty="0" err="1">
                <a:solidFill>
                  <a:srgbClr val="000000"/>
                </a:solidFill>
                <a:latin typeface="Consolas" panose="020B0609020204030204" pitchFamily="49" charset="0"/>
              </a:rPr>
              <a:t>edgeAlt</a:t>
            </a:r>
            <a:r>
              <a:rPr lang="tr-TR" sz="1300" dirty="0">
                <a:solidFill>
                  <a:srgbClr val="000000"/>
                </a:solidFill>
                <a:latin typeface="Consolas" panose="020B0609020204030204" pitchFamily="49" charset="0"/>
              </a:rPr>
              <a:t> = </a:t>
            </a:r>
            <a:r>
              <a:rPr lang="tr-TR" sz="1300" dirty="0" err="1">
                <a:solidFill>
                  <a:srgbClr val="000000"/>
                </a:solidFill>
                <a:latin typeface="Consolas" panose="020B0609020204030204" pitchFamily="49" charset="0"/>
              </a:rPr>
              <a:t>gameObject.AddComponent</a:t>
            </a:r>
            <a:r>
              <a:rPr lang="tr-TR" sz="1300" dirty="0">
                <a:solidFill>
                  <a:srgbClr val="000000"/>
                </a:solidFill>
                <a:latin typeface="Consolas" panose="020B0609020204030204" pitchFamily="49" charset="0"/>
              </a:rPr>
              <a:t>&lt;EdgeCollider2D&gt;();</a:t>
            </a:r>
          </a:p>
          <a:p>
            <a:pPr marL="0" indent="0">
              <a:buNone/>
            </a:pPr>
            <a:r>
              <a:rPr lang="tr-TR" sz="1300" dirty="0">
                <a:solidFill>
                  <a:srgbClr val="000000"/>
                </a:solidFill>
                <a:latin typeface="Consolas" panose="020B0609020204030204" pitchFamily="49" charset="0"/>
              </a:rPr>
              <a:t>        EdgeCollider2D </a:t>
            </a:r>
            <a:r>
              <a:rPr lang="tr-TR" sz="1300" dirty="0" err="1">
                <a:solidFill>
                  <a:srgbClr val="000000"/>
                </a:solidFill>
                <a:latin typeface="Consolas" panose="020B0609020204030204" pitchFamily="49" charset="0"/>
              </a:rPr>
              <a:t>edgeSol</a:t>
            </a:r>
            <a:r>
              <a:rPr lang="tr-TR" sz="1300" dirty="0">
                <a:solidFill>
                  <a:srgbClr val="000000"/>
                </a:solidFill>
                <a:latin typeface="Consolas" panose="020B0609020204030204" pitchFamily="49" charset="0"/>
              </a:rPr>
              <a:t> = </a:t>
            </a:r>
            <a:r>
              <a:rPr lang="tr-TR" sz="1300" dirty="0" err="1">
                <a:solidFill>
                  <a:srgbClr val="000000"/>
                </a:solidFill>
                <a:latin typeface="Consolas" panose="020B0609020204030204" pitchFamily="49" charset="0"/>
              </a:rPr>
              <a:t>gameObject.AddComponent</a:t>
            </a:r>
            <a:r>
              <a:rPr lang="tr-TR" sz="1300" dirty="0">
                <a:solidFill>
                  <a:srgbClr val="000000"/>
                </a:solidFill>
                <a:latin typeface="Consolas" panose="020B0609020204030204" pitchFamily="49" charset="0"/>
              </a:rPr>
              <a:t>&lt;EdgeCollider2D&gt;();</a:t>
            </a:r>
          </a:p>
          <a:p>
            <a:pPr marL="0" indent="0">
              <a:buNone/>
            </a:pPr>
            <a:r>
              <a:rPr lang="tr-TR" sz="1300" dirty="0">
                <a:solidFill>
                  <a:srgbClr val="000000"/>
                </a:solidFill>
                <a:latin typeface="Consolas" panose="020B0609020204030204" pitchFamily="49" charset="0"/>
              </a:rPr>
              <a:t>        EdgeCollider2D </a:t>
            </a:r>
            <a:r>
              <a:rPr lang="tr-TR" sz="1300" dirty="0" err="1">
                <a:solidFill>
                  <a:srgbClr val="000000"/>
                </a:solidFill>
                <a:latin typeface="Consolas" panose="020B0609020204030204" pitchFamily="49" charset="0"/>
              </a:rPr>
              <a:t>edgeSag</a:t>
            </a:r>
            <a:r>
              <a:rPr lang="tr-TR" sz="1300" dirty="0">
                <a:solidFill>
                  <a:srgbClr val="000000"/>
                </a:solidFill>
                <a:latin typeface="Consolas" panose="020B0609020204030204" pitchFamily="49" charset="0"/>
              </a:rPr>
              <a:t> = </a:t>
            </a:r>
            <a:r>
              <a:rPr lang="tr-TR" sz="1300" dirty="0" err="1">
                <a:solidFill>
                  <a:srgbClr val="000000"/>
                </a:solidFill>
                <a:latin typeface="Consolas" panose="020B0609020204030204" pitchFamily="49" charset="0"/>
              </a:rPr>
              <a:t>gameObject.AddComponent</a:t>
            </a:r>
            <a:r>
              <a:rPr lang="tr-TR" sz="1300" dirty="0">
                <a:solidFill>
                  <a:srgbClr val="000000"/>
                </a:solidFill>
                <a:latin typeface="Consolas" panose="020B0609020204030204" pitchFamily="49" charset="0"/>
              </a:rPr>
              <a:t>&lt;EdgeCollider2D&gt;();</a:t>
            </a:r>
          </a:p>
          <a:p>
            <a:pPr marL="0" indent="0">
              <a:buNone/>
            </a:pPr>
            <a:r>
              <a:rPr lang="tr-TR" sz="1300" dirty="0">
                <a:solidFill>
                  <a:srgbClr val="000000"/>
                </a:solidFill>
                <a:latin typeface="Consolas" panose="020B0609020204030204" pitchFamily="49" charset="0"/>
              </a:rPr>
              <a:t>    }</a:t>
            </a:r>
            <a:endParaRPr lang="tr-TR" sz="1300" dirty="0"/>
          </a:p>
          <a:p>
            <a:endParaRPr lang="tr-TR" sz="1300" dirty="0"/>
          </a:p>
        </p:txBody>
      </p:sp>
    </p:spTree>
    <p:extLst>
      <p:ext uri="{BB962C8B-B14F-4D97-AF65-F5344CB8AC3E}">
        <p14:creationId xmlns:p14="http://schemas.microsoft.com/office/powerpoint/2010/main" val="898688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5" name="Başlık 4">
            <a:extLst>
              <a:ext uri="{FF2B5EF4-FFF2-40B4-BE49-F238E27FC236}">
                <a16:creationId xmlns:a16="http://schemas.microsoft.com/office/drawing/2014/main" id="{8D7F7BB7-6135-45FE-B421-9F7056EF4C84}"/>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3600" kern="1200">
                <a:solidFill>
                  <a:schemeClr val="bg1"/>
                </a:solidFill>
                <a:latin typeface="+mj-lt"/>
                <a:ea typeface="+mj-ea"/>
                <a:cs typeface="+mj-cs"/>
              </a:rPr>
              <a:t>EdgeCollider2D Componentini tanımlamış olduğumuz fonksiyona tüm kenarları için point noktalarını belirleyecek olduğumuz kodları yazalım.</a:t>
            </a:r>
          </a:p>
        </p:txBody>
      </p:sp>
      <p:cxnSp>
        <p:nvCxnSpPr>
          <p:cNvPr id="21" name="Straight Connector 20">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381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Başlık 4">
            <a:extLst>
              <a:ext uri="{FF2B5EF4-FFF2-40B4-BE49-F238E27FC236}">
                <a16:creationId xmlns:a16="http://schemas.microsoft.com/office/drawing/2014/main" id="{E33B2D2E-0C2D-46F6-A451-A21F55BD6D22}"/>
              </a:ext>
            </a:extLst>
          </p:cNvPr>
          <p:cNvSpPr>
            <a:spLocks noGrp="1"/>
          </p:cNvSpPr>
          <p:nvPr>
            <p:ph type="title"/>
          </p:nvPr>
        </p:nvSpPr>
        <p:spPr>
          <a:xfrm>
            <a:off x="838200" y="669925"/>
            <a:ext cx="4508946" cy="1325563"/>
          </a:xfrm>
        </p:spPr>
        <p:txBody>
          <a:bodyPr anchor="b">
            <a:normAutofit/>
          </a:bodyPr>
          <a:lstStyle/>
          <a:p>
            <a:pPr algn="r"/>
            <a:r>
              <a:rPr lang="tr-TR">
                <a:solidFill>
                  <a:schemeClr val="bg1"/>
                </a:solidFill>
              </a:rPr>
              <a:t>Üst Kenarı İçin Point Tanımlama</a:t>
            </a:r>
          </a:p>
        </p:txBody>
      </p:sp>
      <p:cxnSp>
        <p:nvCxnSpPr>
          <p:cNvPr id="22" name="Straight Connector 2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İçerik Yer Tutucusu 5">
            <a:extLst>
              <a:ext uri="{FF2B5EF4-FFF2-40B4-BE49-F238E27FC236}">
                <a16:creationId xmlns:a16="http://schemas.microsoft.com/office/drawing/2014/main" id="{5339E799-2100-40BB-81C3-F7207360FCAE}"/>
              </a:ext>
            </a:extLst>
          </p:cNvPr>
          <p:cNvSpPr>
            <a:spLocks noGrp="1"/>
          </p:cNvSpPr>
          <p:nvPr>
            <p:ph idx="1"/>
          </p:nvPr>
        </p:nvSpPr>
        <p:spPr>
          <a:xfrm>
            <a:off x="1392666" y="2398957"/>
            <a:ext cx="10673127" cy="3526144"/>
          </a:xfrm>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tr-TR" sz="2000" dirty="0">
                <a:solidFill>
                  <a:schemeClr val="bg1"/>
                </a:solidFill>
                <a:latin typeface="Consolas" panose="020B0609020204030204" pitchFamily="49" charset="0"/>
              </a:rPr>
              <a:t>Vector2[] </a:t>
            </a:r>
            <a:r>
              <a:rPr lang="tr-TR" sz="2000" dirty="0" err="1">
                <a:solidFill>
                  <a:schemeClr val="bg1"/>
                </a:solidFill>
                <a:latin typeface="Consolas" panose="020B0609020204030204" pitchFamily="49" charset="0"/>
              </a:rPr>
              <a:t>colliderpointsUst</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colliderpointsUst</a:t>
            </a:r>
            <a:r>
              <a:rPr lang="tr-TR" sz="2000" dirty="0">
                <a:solidFill>
                  <a:schemeClr val="bg1"/>
                </a:solidFill>
                <a:latin typeface="Consolas" panose="020B0609020204030204" pitchFamily="49" charset="0"/>
              </a:rPr>
              <a:t> = </a:t>
            </a:r>
            <a:r>
              <a:rPr lang="tr-TR" sz="2000" dirty="0" err="1">
                <a:solidFill>
                  <a:schemeClr val="bg1"/>
                </a:solidFill>
                <a:latin typeface="Consolas" panose="020B0609020204030204" pitchFamily="49" charset="0"/>
              </a:rPr>
              <a:t>edgeUst.points</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colliderpointsUst</a:t>
            </a:r>
            <a:r>
              <a:rPr lang="tr-TR" sz="2000" dirty="0">
                <a:solidFill>
                  <a:schemeClr val="bg1"/>
                </a:solidFill>
                <a:latin typeface="Consolas" panose="020B0609020204030204" pitchFamily="49" charset="0"/>
              </a:rPr>
              <a:t>[0] = </a:t>
            </a:r>
            <a:r>
              <a:rPr lang="tr-TR" sz="2000" dirty="0" err="1">
                <a:solidFill>
                  <a:schemeClr val="bg1"/>
                </a:solidFill>
                <a:latin typeface="Consolas" panose="020B0609020204030204" pitchFamily="49" charset="0"/>
              </a:rPr>
              <a:t>new</a:t>
            </a:r>
            <a:r>
              <a:rPr lang="tr-TR" sz="2000" dirty="0">
                <a:solidFill>
                  <a:schemeClr val="bg1"/>
                </a:solidFill>
                <a:latin typeface="Consolas" panose="020B0609020204030204" pitchFamily="49" charset="0"/>
              </a:rPr>
              <a:t> Vector2(</a:t>
            </a:r>
            <a:r>
              <a:rPr lang="tr-TR" sz="2000" dirty="0" err="1">
                <a:solidFill>
                  <a:schemeClr val="bg1"/>
                </a:solidFill>
                <a:latin typeface="Consolas" panose="020B0609020204030204" pitchFamily="49" charset="0"/>
              </a:rPr>
              <a:t>EkranHesapla.Sol</a:t>
            </a:r>
            <a:r>
              <a:rPr lang="tr-TR" sz="2000" dirty="0">
                <a:solidFill>
                  <a:schemeClr val="bg1"/>
                </a:solidFill>
                <a:latin typeface="Consolas" panose="020B0609020204030204" pitchFamily="49" charset="0"/>
              </a:rPr>
              <a:t>, </a:t>
            </a:r>
            <a:r>
              <a:rPr lang="tr-TR" sz="2000" dirty="0" err="1">
                <a:solidFill>
                  <a:schemeClr val="bg1"/>
                </a:solidFill>
                <a:latin typeface="Consolas" panose="020B0609020204030204" pitchFamily="49" charset="0"/>
              </a:rPr>
              <a:t>EkranHesapla.Ust</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colliderpointsUst</a:t>
            </a:r>
            <a:r>
              <a:rPr lang="tr-TR" sz="2000" dirty="0">
                <a:solidFill>
                  <a:schemeClr val="bg1"/>
                </a:solidFill>
                <a:latin typeface="Consolas" panose="020B0609020204030204" pitchFamily="49" charset="0"/>
              </a:rPr>
              <a:t>[1] = </a:t>
            </a:r>
            <a:r>
              <a:rPr lang="tr-TR" sz="2000" dirty="0" err="1">
                <a:solidFill>
                  <a:schemeClr val="bg1"/>
                </a:solidFill>
                <a:latin typeface="Consolas" panose="020B0609020204030204" pitchFamily="49" charset="0"/>
              </a:rPr>
              <a:t>new</a:t>
            </a:r>
            <a:r>
              <a:rPr lang="tr-TR" sz="2000" dirty="0">
                <a:solidFill>
                  <a:schemeClr val="bg1"/>
                </a:solidFill>
                <a:latin typeface="Consolas" panose="020B0609020204030204" pitchFamily="49" charset="0"/>
              </a:rPr>
              <a:t> Vector2(</a:t>
            </a:r>
            <a:r>
              <a:rPr lang="tr-TR" sz="2000" dirty="0" err="1">
                <a:solidFill>
                  <a:schemeClr val="bg1"/>
                </a:solidFill>
                <a:latin typeface="Consolas" panose="020B0609020204030204" pitchFamily="49" charset="0"/>
              </a:rPr>
              <a:t>EkranHesapla.Sag</a:t>
            </a:r>
            <a:r>
              <a:rPr lang="tr-TR" sz="2000" dirty="0">
                <a:solidFill>
                  <a:schemeClr val="bg1"/>
                </a:solidFill>
                <a:latin typeface="Consolas" panose="020B0609020204030204" pitchFamily="49" charset="0"/>
              </a:rPr>
              <a:t>, </a:t>
            </a:r>
            <a:r>
              <a:rPr lang="tr-TR" sz="2000" dirty="0" err="1">
                <a:solidFill>
                  <a:schemeClr val="bg1"/>
                </a:solidFill>
                <a:latin typeface="Consolas" panose="020B0609020204030204" pitchFamily="49" charset="0"/>
              </a:rPr>
              <a:t>EkranHesapla.Ust</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edgeUst.points</a:t>
            </a:r>
            <a:r>
              <a:rPr lang="tr-TR" sz="2000" dirty="0">
                <a:solidFill>
                  <a:schemeClr val="bg1"/>
                </a:solidFill>
                <a:latin typeface="Consolas" panose="020B0609020204030204" pitchFamily="49" charset="0"/>
              </a:rPr>
              <a:t> = </a:t>
            </a:r>
            <a:r>
              <a:rPr lang="tr-TR" sz="2000" dirty="0" err="1">
                <a:solidFill>
                  <a:schemeClr val="bg1"/>
                </a:solidFill>
                <a:latin typeface="Consolas" panose="020B0609020204030204" pitchFamily="49" charset="0"/>
              </a:rPr>
              <a:t>colliderpointsUst</a:t>
            </a:r>
            <a:r>
              <a:rPr lang="tr-TR" sz="2000" dirty="0">
                <a:solidFill>
                  <a:schemeClr val="bg1"/>
                </a:solidFill>
                <a:latin typeface="Consolas" panose="020B0609020204030204" pitchFamily="49" charset="0"/>
              </a:rPr>
              <a:t>;</a:t>
            </a:r>
            <a:endParaRPr lang="tr-TR" sz="2000" dirty="0">
              <a:solidFill>
                <a:schemeClr val="bg1"/>
              </a:solidFill>
            </a:endParaRPr>
          </a:p>
        </p:txBody>
      </p:sp>
      <p:sp>
        <p:nvSpPr>
          <p:cNvPr id="24" name="Rectangle 2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301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Başlık 4">
            <a:extLst>
              <a:ext uri="{FF2B5EF4-FFF2-40B4-BE49-F238E27FC236}">
                <a16:creationId xmlns:a16="http://schemas.microsoft.com/office/drawing/2014/main" id="{E33B2D2E-0C2D-46F6-A451-A21F55BD6D22}"/>
              </a:ext>
            </a:extLst>
          </p:cNvPr>
          <p:cNvSpPr>
            <a:spLocks noGrp="1"/>
          </p:cNvSpPr>
          <p:nvPr>
            <p:ph type="title"/>
          </p:nvPr>
        </p:nvSpPr>
        <p:spPr>
          <a:xfrm>
            <a:off x="838200" y="669925"/>
            <a:ext cx="4508946" cy="1325563"/>
          </a:xfrm>
        </p:spPr>
        <p:txBody>
          <a:bodyPr anchor="b">
            <a:normAutofit/>
          </a:bodyPr>
          <a:lstStyle/>
          <a:p>
            <a:pPr algn="r"/>
            <a:r>
              <a:rPr lang="tr-TR">
                <a:solidFill>
                  <a:schemeClr val="bg1"/>
                </a:solidFill>
              </a:rPr>
              <a:t>Alt Kenarı İçin Point Tanımlama</a:t>
            </a:r>
          </a:p>
        </p:txBody>
      </p:sp>
      <p:cxnSp>
        <p:nvCxnSpPr>
          <p:cNvPr id="22" name="Straight Connector 2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İçerik Yer Tutucusu 5">
            <a:extLst>
              <a:ext uri="{FF2B5EF4-FFF2-40B4-BE49-F238E27FC236}">
                <a16:creationId xmlns:a16="http://schemas.microsoft.com/office/drawing/2014/main" id="{5339E799-2100-40BB-81C3-F7207360FCAE}"/>
              </a:ext>
            </a:extLst>
          </p:cNvPr>
          <p:cNvSpPr>
            <a:spLocks noGrp="1"/>
          </p:cNvSpPr>
          <p:nvPr>
            <p:ph idx="1"/>
          </p:nvPr>
        </p:nvSpPr>
        <p:spPr>
          <a:xfrm>
            <a:off x="1392667" y="2398957"/>
            <a:ext cx="10527190" cy="3526144"/>
          </a:xfrm>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tr-TR" sz="2000" dirty="0">
                <a:solidFill>
                  <a:schemeClr val="bg1"/>
                </a:solidFill>
                <a:latin typeface="Consolas" panose="020B0609020204030204" pitchFamily="49" charset="0"/>
              </a:rPr>
              <a:t>Vector2[] </a:t>
            </a:r>
            <a:r>
              <a:rPr lang="tr-TR" sz="2000" dirty="0" err="1">
                <a:solidFill>
                  <a:schemeClr val="bg1"/>
                </a:solidFill>
                <a:latin typeface="Consolas" panose="020B0609020204030204" pitchFamily="49" charset="0"/>
              </a:rPr>
              <a:t>colliderpointsAlt</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colliderpointsAlt</a:t>
            </a:r>
            <a:r>
              <a:rPr lang="tr-TR" sz="2000" dirty="0">
                <a:solidFill>
                  <a:schemeClr val="bg1"/>
                </a:solidFill>
                <a:latin typeface="Consolas" panose="020B0609020204030204" pitchFamily="49" charset="0"/>
              </a:rPr>
              <a:t> = </a:t>
            </a:r>
            <a:r>
              <a:rPr lang="tr-TR" sz="2000" dirty="0" err="1">
                <a:solidFill>
                  <a:schemeClr val="bg1"/>
                </a:solidFill>
                <a:latin typeface="Consolas" panose="020B0609020204030204" pitchFamily="49" charset="0"/>
              </a:rPr>
              <a:t>edgeAlt.points</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colliderpointsAlt</a:t>
            </a:r>
            <a:r>
              <a:rPr lang="tr-TR" sz="2000" dirty="0">
                <a:solidFill>
                  <a:schemeClr val="bg1"/>
                </a:solidFill>
                <a:latin typeface="Consolas" panose="020B0609020204030204" pitchFamily="49" charset="0"/>
              </a:rPr>
              <a:t>[0] = </a:t>
            </a:r>
            <a:r>
              <a:rPr lang="tr-TR" sz="2000" dirty="0" err="1">
                <a:solidFill>
                  <a:schemeClr val="bg1"/>
                </a:solidFill>
                <a:latin typeface="Consolas" panose="020B0609020204030204" pitchFamily="49" charset="0"/>
              </a:rPr>
              <a:t>new</a:t>
            </a:r>
            <a:r>
              <a:rPr lang="tr-TR" sz="2000" dirty="0">
                <a:solidFill>
                  <a:schemeClr val="bg1"/>
                </a:solidFill>
                <a:latin typeface="Consolas" panose="020B0609020204030204" pitchFamily="49" charset="0"/>
              </a:rPr>
              <a:t> Vector2(</a:t>
            </a:r>
            <a:r>
              <a:rPr lang="tr-TR" sz="2000" dirty="0" err="1">
                <a:solidFill>
                  <a:schemeClr val="bg1"/>
                </a:solidFill>
                <a:latin typeface="Consolas" panose="020B0609020204030204" pitchFamily="49" charset="0"/>
              </a:rPr>
              <a:t>EkranHesapla.Sol</a:t>
            </a:r>
            <a:r>
              <a:rPr lang="tr-TR" sz="2000" dirty="0">
                <a:solidFill>
                  <a:schemeClr val="bg1"/>
                </a:solidFill>
                <a:latin typeface="Consolas" panose="020B0609020204030204" pitchFamily="49" charset="0"/>
              </a:rPr>
              <a:t>, </a:t>
            </a:r>
            <a:r>
              <a:rPr lang="tr-TR" sz="2000" dirty="0" err="1">
                <a:solidFill>
                  <a:schemeClr val="bg1"/>
                </a:solidFill>
                <a:latin typeface="Consolas" panose="020B0609020204030204" pitchFamily="49" charset="0"/>
              </a:rPr>
              <a:t>EkranHesapla.Alt</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colliderpointsAlt</a:t>
            </a:r>
            <a:r>
              <a:rPr lang="tr-TR" sz="2000" dirty="0">
                <a:solidFill>
                  <a:schemeClr val="bg1"/>
                </a:solidFill>
                <a:latin typeface="Consolas" panose="020B0609020204030204" pitchFamily="49" charset="0"/>
              </a:rPr>
              <a:t>[1] = </a:t>
            </a:r>
            <a:r>
              <a:rPr lang="tr-TR" sz="2000" dirty="0" err="1">
                <a:solidFill>
                  <a:schemeClr val="bg1"/>
                </a:solidFill>
                <a:latin typeface="Consolas" panose="020B0609020204030204" pitchFamily="49" charset="0"/>
              </a:rPr>
              <a:t>new</a:t>
            </a:r>
            <a:r>
              <a:rPr lang="tr-TR" sz="2000" dirty="0">
                <a:solidFill>
                  <a:schemeClr val="bg1"/>
                </a:solidFill>
                <a:latin typeface="Consolas" panose="020B0609020204030204" pitchFamily="49" charset="0"/>
              </a:rPr>
              <a:t> Vector2(</a:t>
            </a:r>
            <a:r>
              <a:rPr lang="tr-TR" sz="2000" dirty="0" err="1">
                <a:solidFill>
                  <a:schemeClr val="bg1"/>
                </a:solidFill>
                <a:latin typeface="Consolas" panose="020B0609020204030204" pitchFamily="49" charset="0"/>
              </a:rPr>
              <a:t>EkranHesapla.Sag</a:t>
            </a:r>
            <a:r>
              <a:rPr lang="tr-TR" sz="2000" dirty="0">
                <a:solidFill>
                  <a:schemeClr val="bg1"/>
                </a:solidFill>
                <a:latin typeface="Consolas" panose="020B0609020204030204" pitchFamily="49" charset="0"/>
              </a:rPr>
              <a:t>, </a:t>
            </a:r>
            <a:r>
              <a:rPr lang="tr-TR" sz="2000" dirty="0" err="1">
                <a:solidFill>
                  <a:schemeClr val="bg1"/>
                </a:solidFill>
                <a:latin typeface="Consolas" panose="020B0609020204030204" pitchFamily="49" charset="0"/>
              </a:rPr>
              <a:t>EkranHesapla.Alt</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edgeAlt.points</a:t>
            </a:r>
            <a:r>
              <a:rPr lang="tr-TR" sz="2000" dirty="0">
                <a:solidFill>
                  <a:schemeClr val="bg1"/>
                </a:solidFill>
                <a:latin typeface="Consolas" panose="020B0609020204030204" pitchFamily="49" charset="0"/>
              </a:rPr>
              <a:t> = </a:t>
            </a:r>
            <a:r>
              <a:rPr lang="tr-TR" sz="2000" dirty="0" err="1">
                <a:solidFill>
                  <a:schemeClr val="bg1"/>
                </a:solidFill>
                <a:latin typeface="Consolas" panose="020B0609020204030204" pitchFamily="49" charset="0"/>
              </a:rPr>
              <a:t>colliderpointsAlt</a:t>
            </a:r>
            <a:r>
              <a:rPr lang="tr-TR" sz="2000" dirty="0">
                <a:solidFill>
                  <a:schemeClr val="bg1"/>
                </a:solidFill>
                <a:latin typeface="Consolas" panose="020B0609020204030204" pitchFamily="49" charset="0"/>
              </a:rPr>
              <a:t>;</a:t>
            </a:r>
            <a:endParaRPr lang="tr-TR" sz="2000" dirty="0">
              <a:solidFill>
                <a:schemeClr val="bg1"/>
              </a:solidFill>
            </a:endParaRPr>
          </a:p>
        </p:txBody>
      </p:sp>
      <p:sp>
        <p:nvSpPr>
          <p:cNvPr id="24" name="Rectangle 2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718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Başlık 4">
            <a:extLst>
              <a:ext uri="{FF2B5EF4-FFF2-40B4-BE49-F238E27FC236}">
                <a16:creationId xmlns:a16="http://schemas.microsoft.com/office/drawing/2014/main" id="{E33B2D2E-0C2D-46F6-A451-A21F55BD6D22}"/>
              </a:ext>
            </a:extLst>
          </p:cNvPr>
          <p:cNvSpPr>
            <a:spLocks noGrp="1"/>
          </p:cNvSpPr>
          <p:nvPr>
            <p:ph type="title"/>
          </p:nvPr>
        </p:nvSpPr>
        <p:spPr>
          <a:xfrm>
            <a:off x="838200" y="669925"/>
            <a:ext cx="4508946" cy="1325563"/>
          </a:xfrm>
        </p:spPr>
        <p:txBody>
          <a:bodyPr anchor="b">
            <a:normAutofit/>
          </a:bodyPr>
          <a:lstStyle/>
          <a:p>
            <a:pPr algn="r"/>
            <a:r>
              <a:rPr lang="tr-TR">
                <a:solidFill>
                  <a:schemeClr val="bg1"/>
                </a:solidFill>
              </a:rPr>
              <a:t>Sol Kenarı İçin Point Tanımlama</a:t>
            </a:r>
          </a:p>
        </p:txBody>
      </p:sp>
      <p:cxnSp>
        <p:nvCxnSpPr>
          <p:cNvPr id="34" name="Straight Connector 2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İçerik Yer Tutucusu 5">
            <a:extLst>
              <a:ext uri="{FF2B5EF4-FFF2-40B4-BE49-F238E27FC236}">
                <a16:creationId xmlns:a16="http://schemas.microsoft.com/office/drawing/2014/main" id="{5339E799-2100-40BB-81C3-F7207360FCAE}"/>
              </a:ext>
            </a:extLst>
          </p:cNvPr>
          <p:cNvSpPr>
            <a:spLocks noGrp="1"/>
          </p:cNvSpPr>
          <p:nvPr>
            <p:ph idx="1"/>
          </p:nvPr>
        </p:nvSpPr>
        <p:spPr>
          <a:xfrm>
            <a:off x="1392666" y="2398957"/>
            <a:ext cx="10543519" cy="3526144"/>
          </a:xfrm>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tr-TR" sz="2000" dirty="0">
                <a:solidFill>
                  <a:schemeClr val="bg1"/>
                </a:solidFill>
                <a:latin typeface="Consolas" panose="020B0609020204030204" pitchFamily="49" charset="0"/>
              </a:rPr>
              <a:t>Vector2[] </a:t>
            </a:r>
            <a:r>
              <a:rPr lang="tr-TR" sz="2000" dirty="0" err="1">
                <a:solidFill>
                  <a:schemeClr val="bg1"/>
                </a:solidFill>
                <a:latin typeface="Consolas" panose="020B0609020204030204" pitchFamily="49" charset="0"/>
              </a:rPr>
              <a:t>colliderpointsSol</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colliderpointsSol</a:t>
            </a:r>
            <a:r>
              <a:rPr lang="tr-TR" sz="2000" dirty="0">
                <a:solidFill>
                  <a:schemeClr val="bg1"/>
                </a:solidFill>
                <a:latin typeface="Consolas" panose="020B0609020204030204" pitchFamily="49" charset="0"/>
              </a:rPr>
              <a:t> = </a:t>
            </a:r>
            <a:r>
              <a:rPr lang="tr-TR" sz="2000" dirty="0" err="1">
                <a:solidFill>
                  <a:schemeClr val="bg1"/>
                </a:solidFill>
                <a:latin typeface="Consolas" panose="020B0609020204030204" pitchFamily="49" charset="0"/>
              </a:rPr>
              <a:t>edgeAlt.points</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colliderpointsSol</a:t>
            </a:r>
            <a:r>
              <a:rPr lang="tr-TR" sz="2000" dirty="0">
                <a:solidFill>
                  <a:schemeClr val="bg1"/>
                </a:solidFill>
                <a:latin typeface="Consolas" panose="020B0609020204030204" pitchFamily="49" charset="0"/>
              </a:rPr>
              <a:t>[0] = </a:t>
            </a:r>
            <a:r>
              <a:rPr lang="tr-TR" sz="2000" dirty="0" err="1">
                <a:solidFill>
                  <a:schemeClr val="bg1"/>
                </a:solidFill>
                <a:latin typeface="Consolas" panose="020B0609020204030204" pitchFamily="49" charset="0"/>
              </a:rPr>
              <a:t>new</a:t>
            </a:r>
            <a:r>
              <a:rPr lang="tr-TR" sz="2000" dirty="0">
                <a:solidFill>
                  <a:schemeClr val="bg1"/>
                </a:solidFill>
                <a:latin typeface="Consolas" panose="020B0609020204030204" pitchFamily="49" charset="0"/>
              </a:rPr>
              <a:t> Vector2(</a:t>
            </a:r>
            <a:r>
              <a:rPr lang="tr-TR" sz="2000" dirty="0" err="1">
                <a:solidFill>
                  <a:schemeClr val="bg1"/>
                </a:solidFill>
                <a:latin typeface="Consolas" panose="020B0609020204030204" pitchFamily="49" charset="0"/>
              </a:rPr>
              <a:t>EkranHesapla.Sol</a:t>
            </a:r>
            <a:r>
              <a:rPr lang="tr-TR" sz="2000" dirty="0">
                <a:solidFill>
                  <a:schemeClr val="bg1"/>
                </a:solidFill>
                <a:latin typeface="Consolas" panose="020B0609020204030204" pitchFamily="49" charset="0"/>
              </a:rPr>
              <a:t>, </a:t>
            </a:r>
            <a:r>
              <a:rPr lang="tr-TR" sz="2000" dirty="0" err="1">
                <a:solidFill>
                  <a:schemeClr val="bg1"/>
                </a:solidFill>
                <a:latin typeface="Consolas" panose="020B0609020204030204" pitchFamily="49" charset="0"/>
              </a:rPr>
              <a:t>EkranHesapla.Ust</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colliderpointsSol</a:t>
            </a:r>
            <a:r>
              <a:rPr lang="tr-TR" sz="2000" dirty="0">
                <a:solidFill>
                  <a:schemeClr val="bg1"/>
                </a:solidFill>
                <a:latin typeface="Consolas" panose="020B0609020204030204" pitchFamily="49" charset="0"/>
              </a:rPr>
              <a:t>[1] = </a:t>
            </a:r>
            <a:r>
              <a:rPr lang="tr-TR" sz="2000" dirty="0" err="1">
                <a:solidFill>
                  <a:schemeClr val="bg1"/>
                </a:solidFill>
                <a:latin typeface="Consolas" panose="020B0609020204030204" pitchFamily="49" charset="0"/>
              </a:rPr>
              <a:t>new</a:t>
            </a:r>
            <a:r>
              <a:rPr lang="tr-TR" sz="2000" dirty="0">
                <a:solidFill>
                  <a:schemeClr val="bg1"/>
                </a:solidFill>
                <a:latin typeface="Consolas" panose="020B0609020204030204" pitchFamily="49" charset="0"/>
              </a:rPr>
              <a:t> Vector2(</a:t>
            </a:r>
            <a:r>
              <a:rPr lang="tr-TR" sz="2000" dirty="0" err="1">
                <a:solidFill>
                  <a:schemeClr val="bg1"/>
                </a:solidFill>
                <a:latin typeface="Consolas" panose="020B0609020204030204" pitchFamily="49" charset="0"/>
              </a:rPr>
              <a:t>EkranHesapla.Sol</a:t>
            </a:r>
            <a:r>
              <a:rPr lang="tr-TR" sz="2000" dirty="0">
                <a:solidFill>
                  <a:schemeClr val="bg1"/>
                </a:solidFill>
                <a:latin typeface="Consolas" panose="020B0609020204030204" pitchFamily="49" charset="0"/>
              </a:rPr>
              <a:t>, </a:t>
            </a:r>
            <a:r>
              <a:rPr lang="tr-TR" sz="2000" dirty="0" err="1">
                <a:solidFill>
                  <a:schemeClr val="bg1"/>
                </a:solidFill>
                <a:latin typeface="Consolas" panose="020B0609020204030204" pitchFamily="49" charset="0"/>
              </a:rPr>
              <a:t>EkranHesapla.Alt</a:t>
            </a:r>
            <a:r>
              <a:rPr lang="tr-TR" sz="2000" dirty="0">
                <a:solidFill>
                  <a:schemeClr val="bg1"/>
                </a:solidFill>
                <a:latin typeface="Consolas" panose="020B0609020204030204" pitchFamily="49" charset="0"/>
              </a:rPr>
              <a:t>);</a:t>
            </a:r>
          </a:p>
          <a:p>
            <a:pPr marL="0" indent="0">
              <a:buNone/>
            </a:pPr>
            <a:r>
              <a:rPr lang="tr-TR" sz="2000" dirty="0" err="1">
                <a:solidFill>
                  <a:schemeClr val="bg1"/>
                </a:solidFill>
                <a:latin typeface="Consolas" panose="020B0609020204030204" pitchFamily="49" charset="0"/>
              </a:rPr>
              <a:t>edgeSol.points</a:t>
            </a:r>
            <a:r>
              <a:rPr lang="tr-TR" sz="2000" dirty="0">
                <a:solidFill>
                  <a:schemeClr val="bg1"/>
                </a:solidFill>
                <a:latin typeface="Consolas" panose="020B0609020204030204" pitchFamily="49" charset="0"/>
              </a:rPr>
              <a:t> = </a:t>
            </a:r>
            <a:r>
              <a:rPr lang="tr-TR" sz="2000" dirty="0" err="1">
                <a:solidFill>
                  <a:schemeClr val="bg1"/>
                </a:solidFill>
                <a:latin typeface="Consolas" panose="020B0609020204030204" pitchFamily="49" charset="0"/>
              </a:rPr>
              <a:t>colliderpointsSol</a:t>
            </a:r>
            <a:r>
              <a:rPr lang="tr-TR" sz="2000" dirty="0">
                <a:solidFill>
                  <a:schemeClr val="bg1"/>
                </a:solidFill>
                <a:latin typeface="Consolas" panose="020B0609020204030204" pitchFamily="49" charset="0"/>
              </a:rPr>
              <a:t>;</a:t>
            </a:r>
            <a:endParaRPr lang="tr-TR" sz="2000" dirty="0">
              <a:solidFill>
                <a:schemeClr val="bg1"/>
              </a:solidFill>
            </a:endParaRPr>
          </a:p>
        </p:txBody>
      </p:sp>
      <p:sp>
        <p:nvSpPr>
          <p:cNvPr id="35" name="Rectangle 3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448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Başlık 4">
            <a:extLst>
              <a:ext uri="{FF2B5EF4-FFF2-40B4-BE49-F238E27FC236}">
                <a16:creationId xmlns:a16="http://schemas.microsoft.com/office/drawing/2014/main" id="{E33B2D2E-0C2D-46F6-A451-A21F55BD6D22}"/>
              </a:ext>
            </a:extLst>
          </p:cNvPr>
          <p:cNvSpPr>
            <a:spLocks noGrp="1"/>
          </p:cNvSpPr>
          <p:nvPr>
            <p:ph type="title"/>
          </p:nvPr>
        </p:nvSpPr>
        <p:spPr>
          <a:xfrm>
            <a:off x="838200" y="669925"/>
            <a:ext cx="4508946" cy="1325563"/>
          </a:xfrm>
        </p:spPr>
        <p:txBody>
          <a:bodyPr anchor="b">
            <a:normAutofit/>
          </a:bodyPr>
          <a:lstStyle/>
          <a:p>
            <a:pPr algn="r"/>
            <a:r>
              <a:rPr lang="tr-TR">
                <a:solidFill>
                  <a:schemeClr val="bg1"/>
                </a:solidFill>
              </a:rPr>
              <a:t>Sağ Kenarı İçin Point Tanımlama</a:t>
            </a:r>
          </a:p>
        </p:txBody>
      </p:sp>
      <p:cxnSp>
        <p:nvCxnSpPr>
          <p:cNvPr id="29" name="Straight Connector 2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İçerik Yer Tutucusu 5">
            <a:extLst>
              <a:ext uri="{FF2B5EF4-FFF2-40B4-BE49-F238E27FC236}">
                <a16:creationId xmlns:a16="http://schemas.microsoft.com/office/drawing/2014/main" id="{5339E799-2100-40BB-81C3-F7207360FCAE}"/>
              </a:ext>
            </a:extLst>
          </p:cNvPr>
          <p:cNvSpPr>
            <a:spLocks noGrp="1"/>
          </p:cNvSpPr>
          <p:nvPr>
            <p:ph idx="1"/>
          </p:nvPr>
        </p:nvSpPr>
        <p:spPr>
          <a:xfrm>
            <a:off x="1392667" y="2398957"/>
            <a:ext cx="10396562" cy="3526144"/>
          </a:xfrm>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tr-TR" sz="2000">
                <a:solidFill>
                  <a:schemeClr val="bg1"/>
                </a:solidFill>
                <a:latin typeface="Consolas" panose="020B0609020204030204" pitchFamily="49" charset="0"/>
              </a:rPr>
              <a:t>Vector2[] colliderpointsSag;</a:t>
            </a:r>
          </a:p>
          <a:p>
            <a:pPr marL="0" indent="0">
              <a:buNone/>
            </a:pPr>
            <a:r>
              <a:rPr lang="tr-TR" sz="2000">
                <a:solidFill>
                  <a:schemeClr val="bg1"/>
                </a:solidFill>
                <a:latin typeface="Consolas" panose="020B0609020204030204" pitchFamily="49" charset="0"/>
              </a:rPr>
              <a:t>colliderpointsSag = edgeAlt.points;</a:t>
            </a:r>
          </a:p>
          <a:p>
            <a:pPr marL="0" indent="0">
              <a:buNone/>
            </a:pPr>
            <a:r>
              <a:rPr lang="tr-TR" sz="2000">
                <a:solidFill>
                  <a:schemeClr val="bg1"/>
                </a:solidFill>
                <a:latin typeface="Consolas" panose="020B0609020204030204" pitchFamily="49" charset="0"/>
              </a:rPr>
              <a:t>colliderpointsSag[0] = new Vector2(EkranHesapla.Sag, EkranHesapla.Ust);</a:t>
            </a:r>
          </a:p>
          <a:p>
            <a:pPr marL="0" indent="0">
              <a:buNone/>
            </a:pPr>
            <a:r>
              <a:rPr lang="tr-TR" sz="2000">
                <a:solidFill>
                  <a:schemeClr val="bg1"/>
                </a:solidFill>
                <a:latin typeface="Consolas" panose="020B0609020204030204" pitchFamily="49" charset="0"/>
              </a:rPr>
              <a:t>colliderpointsSag[1] = new Vector2(EkranHesapla.Sag, EkranHesapla.Alt);</a:t>
            </a:r>
          </a:p>
          <a:p>
            <a:pPr marL="0" indent="0">
              <a:buNone/>
            </a:pPr>
            <a:r>
              <a:rPr lang="tr-TR" sz="2000">
                <a:solidFill>
                  <a:schemeClr val="bg1"/>
                </a:solidFill>
                <a:latin typeface="Consolas" panose="020B0609020204030204" pitchFamily="49" charset="0"/>
              </a:rPr>
              <a:t>edgeSag.points = colliderpointsSag;</a:t>
            </a:r>
            <a:endParaRPr lang="tr-TR" sz="2000">
              <a:solidFill>
                <a:schemeClr val="bg1"/>
              </a:solidFill>
            </a:endParaRPr>
          </a:p>
        </p:txBody>
      </p:sp>
      <p:sp>
        <p:nvSpPr>
          <p:cNvPr id="31" name="Rectangle 3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27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DD73366-19BC-4240-8104-91888F148E84}"/>
              </a:ext>
            </a:extLst>
          </p:cNvPr>
          <p:cNvSpPr>
            <a:spLocks noGrp="1"/>
          </p:cNvSpPr>
          <p:nvPr>
            <p:ph type="title"/>
          </p:nvPr>
        </p:nvSpPr>
        <p:spPr>
          <a:xfrm>
            <a:off x="9105266" y="618681"/>
            <a:ext cx="2847248" cy="4794567"/>
          </a:xfrm>
        </p:spPr>
        <p:txBody>
          <a:bodyPr vert="horz" lIns="91440" tIns="45720" rIns="91440" bIns="45720" rtlCol="0" anchor="ctr">
            <a:normAutofit/>
          </a:bodyPr>
          <a:lstStyle/>
          <a:p>
            <a:r>
              <a:rPr lang="tr-TR" sz="3600" dirty="0">
                <a:solidFill>
                  <a:srgbClr val="FFFFFF"/>
                </a:solidFill>
              </a:rPr>
              <a:t>Main </a:t>
            </a:r>
            <a:r>
              <a:rPr lang="tr-TR" sz="3600" dirty="0" err="1">
                <a:solidFill>
                  <a:srgbClr val="FFFFFF"/>
                </a:solidFill>
              </a:rPr>
              <a:t>Camera</a:t>
            </a:r>
            <a:r>
              <a:rPr lang="tr-TR" sz="3600" dirty="0">
                <a:solidFill>
                  <a:srgbClr val="FFFFFF"/>
                </a:solidFill>
              </a:rPr>
              <a:t> objesine </a:t>
            </a:r>
            <a:r>
              <a:rPr lang="tr-TR" sz="3600" dirty="0" err="1">
                <a:solidFill>
                  <a:srgbClr val="FFFFFF"/>
                </a:solidFill>
              </a:rPr>
              <a:t>Edge</a:t>
            </a:r>
            <a:r>
              <a:rPr lang="tr-TR" sz="3600" dirty="0">
                <a:solidFill>
                  <a:srgbClr val="FFFFFF"/>
                </a:solidFill>
              </a:rPr>
              <a:t> </a:t>
            </a:r>
            <a:r>
              <a:rPr lang="tr-TR" sz="3600" dirty="0" err="1">
                <a:solidFill>
                  <a:srgbClr val="FFFFFF"/>
                </a:solidFill>
              </a:rPr>
              <a:t>Collider</a:t>
            </a:r>
            <a:r>
              <a:rPr lang="tr-TR" sz="3600" dirty="0">
                <a:solidFill>
                  <a:srgbClr val="FFFFFF"/>
                </a:solidFill>
              </a:rPr>
              <a:t> Ekle </a:t>
            </a:r>
            <a:r>
              <a:rPr lang="tr-TR" sz="3600" dirty="0" err="1">
                <a:solidFill>
                  <a:srgbClr val="FFFFFF"/>
                </a:solidFill>
              </a:rPr>
              <a:t>Componenti</a:t>
            </a:r>
            <a:r>
              <a:rPr lang="tr-TR" sz="3600" dirty="0">
                <a:solidFill>
                  <a:srgbClr val="FFFFFF"/>
                </a:solidFill>
              </a:rPr>
              <a:t> eklenir.</a:t>
            </a:r>
            <a:endParaRPr lang="en-US" sz="3600" dirty="0">
              <a:solidFill>
                <a:srgbClr val="FFFFFF"/>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ekran görüntüsü, siyah, oturma içeren bir resim&#10;&#10;Açıklama otomatik olarak oluşturuldu">
            <a:extLst>
              <a:ext uri="{FF2B5EF4-FFF2-40B4-BE49-F238E27FC236}">
                <a16:creationId xmlns:a16="http://schemas.microsoft.com/office/drawing/2014/main" id="{67B525E1-C980-4F07-A3C1-3B11502799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595" b="6346"/>
          <a:stretch/>
        </p:blipFill>
        <p:spPr>
          <a:xfrm>
            <a:off x="976251" y="942538"/>
            <a:ext cx="7163222" cy="4808332"/>
          </a:xfrm>
          <a:prstGeom prst="rect">
            <a:avLst/>
          </a:prstGeom>
          <a:effectLst/>
        </p:spPr>
      </p:pic>
    </p:spTree>
    <p:extLst>
      <p:ext uri="{BB962C8B-B14F-4D97-AF65-F5344CB8AC3E}">
        <p14:creationId xmlns:p14="http://schemas.microsoft.com/office/powerpoint/2010/main" val="467261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iç mekan, bilgisayar, oturma, dizüstü içeren bir resim&#10;&#10;Açıklama otomatik olarak oluşturuldu">
            <a:extLst>
              <a:ext uri="{FF2B5EF4-FFF2-40B4-BE49-F238E27FC236}">
                <a16:creationId xmlns:a16="http://schemas.microsoft.com/office/drawing/2014/main" id="{E5F99A91-7C0F-4F3A-A963-B60E0A775119}"/>
              </a:ext>
            </a:extLst>
          </p:cNvPr>
          <p:cNvPicPr>
            <a:picLocks noGrp="1" noChangeAspect="1"/>
          </p:cNvPicPr>
          <p:nvPr>
            <p:ph idx="1"/>
          </p:nvPr>
        </p:nvPicPr>
        <p:blipFill rotWithShape="1">
          <a:blip r:embed="rId2">
            <a:alphaModFix amt="40000"/>
            <a:extLst>
              <a:ext uri="{28A0092B-C50C-407E-A947-70E740481C1C}">
                <a14:useLocalDpi xmlns:a14="http://schemas.microsoft.com/office/drawing/2010/main" val="0"/>
              </a:ext>
            </a:extLst>
          </a:blip>
          <a:srcRect l="19910" t="4927" r="25167" b="-4926"/>
          <a:stretch/>
        </p:blipFill>
        <p:spPr>
          <a:xfrm>
            <a:off x="128585" y="115194"/>
            <a:ext cx="11934817" cy="6627613"/>
          </a:xfrm>
          <a:prstGeom prst="rect">
            <a:avLst/>
          </a:prstGeom>
        </p:spPr>
      </p:pic>
      <p:sp>
        <p:nvSpPr>
          <p:cNvPr id="2" name="Başlık 1">
            <a:extLst>
              <a:ext uri="{FF2B5EF4-FFF2-40B4-BE49-F238E27FC236}">
                <a16:creationId xmlns:a16="http://schemas.microsoft.com/office/drawing/2014/main" id="{0AA97D89-C33E-47C4-8267-7B668BE698F0}"/>
              </a:ext>
            </a:extLst>
          </p:cNvPr>
          <p:cNvSpPr>
            <a:spLocks noGrp="1"/>
          </p:cNvSpPr>
          <p:nvPr>
            <p:ph type="title"/>
          </p:nvPr>
        </p:nvSpPr>
        <p:spPr>
          <a:xfrm>
            <a:off x="728663" y="1422400"/>
            <a:ext cx="5505449" cy="2387600"/>
          </a:xfrm>
        </p:spPr>
        <p:txBody>
          <a:bodyPr vert="horz" lIns="91440" tIns="45720" rIns="91440" bIns="45720" rtlCol="0" anchor="b">
            <a:noAutofit/>
          </a:bodyPr>
          <a:lstStyle/>
          <a:p>
            <a:r>
              <a:rPr lang="en-US" sz="3200" dirty="0" err="1">
                <a:solidFill>
                  <a:schemeClr val="bg1"/>
                </a:solidFill>
              </a:rPr>
              <a:t>Proje</a:t>
            </a:r>
            <a:r>
              <a:rPr lang="en-US" sz="3200" dirty="0">
                <a:solidFill>
                  <a:schemeClr val="bg1"/>
                </a:solidFill>
              </a:rPr>
              <a:t> </a:t>
            </a:r>
            <a:r>
              <a:rPr lang="en-US" sz="3200" dirty="0" err="1">
                <a:solidFill>
                  <a:schemeClr val="bg1"/>
                </a:solidFill>
              </a:rPr>
              <a:t>çalıştırıl</a:t>
            </a:r>
            <a:r>
              <a:rPr lang="tr-TR" sz="3200" dirty="0" err="1">
                <a:solidFill>
                  <a:schemeClr val="bg1"/>
                </a:solidFill>
              </a:rPr>
              <a:t>ıp</a:t>
            </a:r>
            <a:r>
              <a:rPr lang="tr-TR" sz="3200" dirty="0">
                <a:solidFill>
                  <a:schemeClr val="bg1"/>
                </a:solidFill>
              </a:rPr>
              <a:t>, </a:t>
            </a:r>
            <a:r>
              <a:rPr lang="tr-TR" sz="3200" dirty="0" err="1">
                <a:solidFill>
                  <a:schemeClr val="bg1"/>
                </a:solidFill>
              </a:rPr>
              <a:t>Scene</a:t>
            </a:r>
            <a:r>
              <a:rPr lang="tr-TR" sz="3200" dirty="0">
                <a:solidFill>
                  <a:schemeClr val="bg1"/>
                </a:solidFill>
              </a:rPr>
              <a:t> ile sahne görüntülediğinde</a:t>
            </a:r>
            <a:r>
              <a:rPr lang="en-US" sz="3200" dirty="0">
                <a:solidFill>
                  <a:schemeClr val="bg1"/>
                </a:solidFill>
              </a:rPr>
              <a:t> Main </a:t>
            </a:r>
            <a:r>
              <a:rPr lang="en-US" sz="3200" dirty="0" err="1">
                <a:solidFill>
                  <a:schemeClr val="bg1"/>
                </a:solidFill>
              </a:rPr>
              <a:t>Cameranın</a:t>
            </a:r>
            <a:r>
              <a:rPr lang="en-US" sz="3200" dirty="0">
                <a:solidFill>
                  <a:schemeClr val="bg1"/>
                </a:solidFill>
              </a:rPr>
              <a:t> 4 </a:t>
            </a:r>
            <a:r>
              <a:rPr lang="en-US" sz="3200" dirty="0" err="1">
                <a:solidFill>
                  <a:schemeClr val="bg1"/>
                </a:solidFill>
              </a:rPr>
              <a:t>kenarına</a:t>
            </a:r>
            <a:r>
              <a:rPr lang="tr-TR" sz="3200" dirty="0">
                <a:solidFill>
                  <a:schemeClr val="bg1"/>
                </a:solidFill>
              </a:rPr>
              <a:t> da</a:t>
            </a:r>
            <a:r>
              <a:rPr lang="en-US" sz="3200" dirty="0">
                <a:solidFill>
                  <a:schemeClr val="bg1"/>
                </a:solidFill>
              </a:rPr>
              <a:t> Edge Collider 2D </a:t>
            </a:r>
            <a:r>
              <a:rPr lang="tr-TR" sz="3200" dirty="0">
                <a:solidFill>
                  <a:schemeClr val="bg1"/>
                </a:solidFill>
              </a:rPr>
              <a:t>eklendiğini görürüz.</a:t>
            </a:r>
            <a:endParaRPr lang="en-US" sz="3200" dirty="0">
              <a:solidFill>
                <a:schemeClr val="bg1"/>
              </a:solidFill>
            </a:endParaRPr>
          </a:p>
        </p:txBody>
      </p:sp>
      <p:sp>
        <p:nvSpPr>
          <p:cNvPr id="21" name="Rectangle 20">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818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779F9A1B-52EF-4678-BD92-21157D414426}"/>
              </a:ext>
            </a:extLst>
          </p:cNvPr>
          <p:cNvSpPr>
            <a:spLocks noGrp="1"/>
          </p:cNvSpPr>
          <p:nvPr>
            <p:ph type="title"/>
          </p:nvPr>
        </p:nvSpPr>
        <p:spPr>
          <a:xfrm>
            <a:off x="1109980" y="4277356"/>
            <a:ext cx="9966960" cy="1560320"/>
          </a:xfrm>
        </p:spPr>
        <p:txBody>
          <a:bodyPr vert="horz" lIns="91440" tIns="45720" rIns="91440" bIns="45720" rtlCol="0" anchor="b">
            <a:normAutofit fontScale="90000"/>
          </a:bodyPr>
          <a:lstStyle/>
          <a:p>
            <a:pPr algn="ctr"/>
            <a:r>
              <a:rPr lang="tr-TR" sz="3600" dirty="0">
                <a:solidFill>
                  <a:schemeClr val="accent1"/>
                </a:solidFill>
              </a:rPr>
              <a:t>Oyun çalışırken </a:t>
            </a:r>
            <a:r>
              <a:rPr lang="en-US" sz="3600" dirty="0">
                <a:solidFill>
                  <a:schemeClr val="accent1"/>
                </a:solidFill>
              </a:rPr>
              <a:t>Inspector </a:t>
            </a:r>
            <a:r>
              <a:rPr lang="en-US" sz="3600" dirty="0" err="1">
                <a:solidFill>
                  <a:schemeClr val="accent1"/>
                </a:solidFill>
              </a:rPr>
              <a:t>penceresinde</a:t>
            </a:r>
            <a:r>
              <a:rPr lang="en-US" sz="3600" dirty="0">
                <a:solidFill>
                  <a:schemeClr val="accent1"/>
                </a:solidFill>
              </a:rPr>
              <a:t> Edge Collider 2D </a:t>
            </a:r>
            <a:r>
              <a:rPr lang="en-US" sz="3600" dirty="0" err="1">
                <a:solidFill>
                  <a:schemeClr val="accent1"/>
                </a:solidFill>
              </a:rPr>
              <a:t>Componentleri</a:t>
            </a:r>
            <a:r>
              <a:rPr lang="en-US" sz="3600" dirty="0">
                <a:solidFill>
                  <a:schemeClr val="accent1"/>
                </a:solidFill>
              </a:rPr>
              <a:t> </a:t>
            </a:r>
            <a:r>
              <a:rPr lang="en-US" sz="3600" dirty="0" err="1">
                <a:solidFill>
                  <a:schemeClr val="accent1"/>
                </a:solidFill>
              </a:rPr>
              <a:t>ile</a:t>
            </a:r>
            <a:r>
              <a:rPr lang="en-US" sz="3600" dirty="0">
                <a:solidFill>
                  <a:schemeClr val="accent1"/>
                </a:solidFill>
              </a:rPr>
              <a:t> </a:t>
            </a:r>
            <a:r>
              <a:rPr lang="en-US" sz="3600" dirty="0" err="1">
                <a:solidFill>
                  <a:schemeClr val="accent1"/>
                </a:solidFill>
              </a:rPr>
              <a:t>ilgili</a:t>
            </a:r>
            <a:r>
              <a:rPr lang="en-US" sz="3600" dirty="0">
                <a:solidFill>
                  <a:schemeClr val="accent1"/>
                </a:solidFill>
              </a:rPr>
              <a:t> </a:t>
            </a:r>
            <a:r>
              <a:rPr lang="en-US" sz="3600" dirty="0" err="1">
                <a:solidFill>
                  <a:schemeClr val="accent1"/>
                </a:solidFill>
              </a:rPr>
              <a:t>özellikleri</a:t>
            </a:r>
            <a:r>
              <a:rPr lang="en-US" sz="3600" dirty="0">
                <a:solidFill>
                  <a:schemeClr val="accent1"/>
                </a:solidFill>
              </a:rPr>
              <a:t> </a:t>
            </a:r>
            <a:r>
              <a:rPr lang="en-US" sz="3600" dirty="0" err="1">
                <a:solidFill>
                  <a:schemeClr val="accent1"/>
                </a:solidFill>
              </a:rPr>
              <a:t>görüntüleyebiliriz</a:t>
            </a:r>
            <a:r>
              <a:rPr lang="en-US" sz="3600" dirty="0">
                <a:solidFill>
                  <a:schemeClr val="accent1"/>
                </a:solidFill>
              </a:rPr>
              <a:t>.</a:t>
            </a:r>
          </a:p>
        </p:txBody>
      </p:sp>
      <p:pic>
        <p:nvPicPr>
          <p:cNvPr id="5" name="İçerik Yer Tutucusu 4" descr="ekran görüntüsü, bilgisayar, ekran içeren bir resim&#10;&#10;Açıklama otomatik olarak oluşturuldu">
            <a:extLst>
              <a:ext uri="{FF2B5EF4-FFF2-40B4-BE49-F238E27FC236}">
                <a16:creationId xmlns:a16="http://schemas.microsoft.com/office/drawing/2014/main" id="{2586D451-4CF7-497F-96B3-03E2508463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64" r="1" b="18761"/>
          <a:stretch/>
        </p:blipFill>
        <p:spPr>
          <a:xfrm>
            <a:off x="243840" y="256540"/>
            <a:ext cx="11704320" cy="3764276"/>
          </a:xfrm>
          <a:prstGeom prst="rect">
            <a:avLst/>
          </a:prstGeom>
        </p:spPr>
      </p:pic>
    </p:spTree>
    <p:extLst>
      <p:ext uri="{BB962C8B-B14F-4D97-AF65-F5344CB8AC3E}">
        <p14:creationId xmlns:p14="http://schemas.microsoft.com/office/powerpoint/2010/main" val="320115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ECC9F8-051E-4909-A104-AE5BB920699C}"/>
              </a:ext>
            </a:extLst>
          </p:cNvPr>
          <p:cNvSpPr>
            <a:spLocks noGrp="1"/>
          </p:cNvSpPr>
          <p:nvPr>
            <p:ph type="title"/>
          </p:nvPr>
        </p:nvSpPr>
        <p:spPr>
          <a:xfrm>
            <a:off x="1136428" y="627564"/>
            <a:ext cx="7474172" cy="1325563"/>
          </a:xfrm>
        </p:spPr>
        <p:txBody>
          <a:bodyPr>
            <a:normAutofit/>
          </a:bodyPr>
          <a:lstStyle/>
          <a:p>
            <a:r>
              <a:rPr lang="tr-TR" dirty="0"/>
              <a:t>Serileştirilebilir tipler (</a:t>
            </a:r>
            <a:r>
              <a:rPr lang="tr-TR" dirty="0" err="1"/>
              <a:t>Serializable</a:t>
            </a:r>
            <a:r>
              <a:rPr lang="tr-TR" dirty="0"/>
              <a:t> </a:t>
            </a:r>
            <a:r>
              <a:rPr lang="tr-TR" dirty="0" err="1"/>
              <a:t>types</a:t>
            </a:r>
            <a:r>
              <a:rPr lang="tr-TR" dirty="0"/>
              <a:t>)</a:t>
            </a:r>
          </a:p>
        </p:txBody>
      </p:sp>
      <p:sp>
        <p:nvSpPr>
          <p:cNvPr id="3" name="İçerik Yer Tutucusu 2">
            <a:extLst>
              <a:ext uri="{FF2B5EF4-FFF2-40B4-BE49-F238E27FC236}">
                <a16:creationId xmlns:a16="http://schemas.microsoft.com/office/drawing/2014/main" id="{F28583C3-4213-47A4-9832-F1A5A38E6937}"/>
              </a:ext>
            </a:extLst>
          </p:cNvPr>
          <p:cNvSpPr>
            <a:spLocks noGrp="1"/>
          </p:cNvSpPr>
          <p:nvPr>
            <p:ph idx="1"/>
          </p:nvPr>
        </p:nvSpPr>
        <p:spPr>
          <a:xfrm>
            <a:off x="1136429" y="2278173"/>
            <a:ext cx="6642543" cy="3759556"/>
          </a:xfrm>
        </p:spPr>
        <p:txBody>
          <a:bodyPr anchor="ctr">
            <a:normAutofit/>
          </a:bodyPr>
          <a:lstStyle/>
          <a:p>
            <a:r>
              <a:rPr lang="tr-TR" sz="2000" dirty="0" err="1"/>
              <a:t>Unity</a:t>
            </a:r>
            <a:r>
              <a:rPr lang="tr-TR" sz="2000" dirty="0"/>
              <a:t>, aşağıdaki türlerdeki alanları serileştirebilir:</a:t>
            </a:r>
          </a:p>
          <a:p>
            <a:pPr lvl="1"/>
            <a:r>
              <a:rPr lang="tr-TR" sz="2000" dirty="0" err="1"/>
              <a:t>UnityEngine.Object</a:t>
            </a:r>
            <a:r>
              <a:rPr lang="tr-TR" sz="2000" dirty="0"/>
              <a:t> öğesinden devralınan tüm sınıflar, örneğin </a:t>
            </a:r>
            <a:r>
              <a:rPr lang="tr-TR" sz="2000" dirty="0" err="1"/>
              <a:t>GameObject</a:t>
            </a:r>
            <a:r>
              <a:rPr lang="tr-TR" sz="2000" dirty="0"/>
              <a:t>, Component, </a:t>
            </a:r>
            <a:r>
              <a:rPr lang="tr-TR" sz="2000" dirty="0" err="1"/>
              <a:t>MonoBehaviour</a:t>
            </a:r>
            <a:r>
              <a:rPr lang="tr-TR" sz="2000" dirty="0"/>
              <a:t>, Texture2D, </a:t>
            </a:r>
            <a:r>
              <a:rPr lang="tr-TR" sz="2000" dirty="0" err="1"/>
              <a:t>AnimationClip</a:t>
            </a:r>
            <a:r>
              <a:rPr lang="tr-TR" sz="2000" dirty="0"/>
              <a:t>.</a:t>
            </a:r>
          </a:p>
          <a:p>
            <a:pPr lvl="1"/>
            <a:r>
              <a:rPr lang="tr-TR" sz="2000" dirty="0" err="1"/>
              <a:t>int</a:t>
            </a:r>
            <a:r>
              <a:rPr lang="tr-TR" sz="2000" dirty="0"/>
              <a:t>, </a:t>
            </a:r>
            <a:r>
              <a:rPr lang="tr-TR" sz="2000" dirty="0" err="1"/>
              <a:t>string</a:t>
            </a:r>
            <a:r>
              <a:rPr lang="tr-TR" sz="2000" dirty="0"/>
              <a:t>, </a:t>
            </a:r>
            <a:r>
              <a:rPr lang="tr-TR" sz="2000" dirty="0" err="1"/>
              <a:t>float</a:t>
            </a:r>
            <a:r>
              <a:rPr lang="tr-TR" sz="2000" dirty="0"/>
              <a:t>, </a:t>
            </a:r>
            <a:r>
              <a:rPr lang="tr-TR" sz="2000" dirty="0" err="1"/>
              <a:t>bool</a:t>
            </a:r>
            <a:r>
              <a:rPr lang="tr-TR" sz="2000" dirty="0"/>
              <a:t> gibi tüm temel veri türleri.</a:t>
            </a:r>
          </a:p>
          <a:p>
            <a:pPr lvl="1"/>
            <a:r>
              <a:rPr lang="tr-TR" sz="2000" dirty="0"/>
              <a:t>Vector2, Vector3, Vector4, </a:t>
            </a:r>
            <a:r>
              <a:rPr lang="tr-TR" sz="2000" dirty="0" err="1"/>
              <a:t>Quaternion</a:t>
            </a:r>
            <a:r>
              <a:rPr lang="tr-TR" sz="2000" dirty="0"/>
              <a:t>, Matrix4x4, </a:t>
            </a:r>
            <a:r>
              <a:rPr lang="tr-TR" sz="2000" dirty="0" err="1"/>
              <a:t>Color</a:t>
            </a:r>
            <a:r>
              <a:rPr lang="tr-TR" sz="2000" dirty="0"/>
              <a:t>, </a:t>
            </a:r>
            <a:r>
              <a:rPr lang="tr-TR" sz="2000" dirty="0" err="1"/>
              <a:t>Rect</a:t>
            </a:r>
            <a:r>
              <a:rPr lang="tr-TR" sz="2000" dirty="0"/>
              <a:t>, </a:t>
            </a:r>
            <a:r>
              <a:rPr lang="tr-TR" sz="2000" dirty="0" err="1"/>
              <a:t>LayerMask</a:t>
            </a:r>
            <a:r>
              <a:rPr lang="tr-TR" sz="2000" dirty="0"/>
              <a:t> gibi bazı yerleşik türler.</a:t>
            </a:r>
          </a:p>
          <a:p>
            <a:pPr lvl="1"/>
            <a:r>
              <a:rPr lang="tr-TR" sz="2000" dirty="0"/>
              <a:t>Serileştirilebilir tipte diziler (</a:t>
            </a:r>
            <a:r>
              <a:rPr lang="tr-TR" sz="2000" dirty="0" err="1"/>
              <a:t>arrays</a:t>
            </a:r>
            <a:r>
              <a:rPr lang="tr-TR" sz="2000" dirty="0"/>
              <a:t>)</a:t>
            </a:r>
          </a:p>
          <a:p>
            <a:pPr lvl="1"/>
            <a:r>
              <a:rPr lang="tr-TR" sz="2000" dirty="0"/>
              <a:t>Serileştirilebilir tipte listeler (</a:t>
            </a:r>
            <a:r>
              <a:rPr lang="tr-TR" sz="2000" dirty="0" err="1"/>
              <a:t>lists</a:t>
            </a:r>
            <a:r>
              <a:rPr lang="tr-TR" sz="2000" dirty="0"/>
              <a:t>)</a:t>
            </a:r>
          </a:p>
          <a:p>
            <a:pPr lvl="1"/>
            <a:r>
              <a:rPr lang="tr-TR" sz="2000" dirty="0" err="1"/>
              <a:t>Enums</a:t>
            </a:r>
            <a:r>
              <a:rPr lang="tr-TR" sz="2000" dirty="0"/>
              <a:t> (</a:t>
            </a:r>
            <a:r>
              <a:rPr lang="tr-TR" sz="2000" dirty="0" err="1"/>
              <a:t>Numarandırmalar</a:t>
            </a:r>
            <a:r>
              <a:rPr lang="tr-TR" sz="2000" dirty="0"/>
              <a:t>)</a:t>
            </a:r>
          </a:p>
          <a:p>
            <a:pPr lvl="1"/>
            <a:r>
              <a:rPr lang="tr-TR" sz="2000" dirty="0" err="1"/>
              <a:t>Structs</a:t>
            </a:r>
            <a:r>
              <a:rPr lang="tr-TR" sz="2000" dirty="0"/>
              <a:t> (Yapılar)</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FAE77A-A99E-479E-B131-59D7C9F163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94515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54ED1E-76B0-43FB-93C2-DE5DDD4AB3F0}"/>
              </a:ext>
            </a:extLst>
          </p:cNvPr>
          <p:cNvSpPr>
            <a:spLocks noGrp="1"/>
          </p:cNvSpPr>
          <p:nvPr>
            <p:ph type="title"/>
          </p:nvPr>
        </p:nvSpPr>
        <p:spPr>
          <a:xfrm>
            <a:off x="1136428" y="627564"/>
            <a:ext cx="7474172" cy="1325563"/>
          </a:xfrm>
        </p:spPr>
        <p:txBody>
          <a:bodyPr>
            <a:normAutofit/>
          </a:bodyPr>
          <a:lstStyle/>
          <a:p>
            <a:r>
              <a:rPr lang="tr-TR" sz="4100" err="1"/>
              <a:t>Friction</a:t>
            </a:r>
            <a:r>
              <a:rPr lang="tr-TR" sz="4100"/>
              <a:t> (Sürtünme) ve </a:t>
            </a:r>
            <a:r>
              <a:rPr lang="tr-TR" sz="4100" err="1"/>
              <a:t>Bounciness</a:t>
            </a:r>
            <a:r>
              <a:rPr lang="tr-TR" sz="4100"/>
              <a:t> (Sıçrama) Değerlerini Değiştirmek</a:t>
            </a:r>
          </a:p>
        </p:txBody>
      </p:sp>
      <p:sp>
        <p:nvSpPr>
          <p:cNvPr id="3" name="İçerik Yer Tutucusu 2">
            <a:extLst>
              <a:ext uri="{FF2B5EF4-FFF2-40B4-BE49-F238E27FC236}">
                <a16:creationId xmlns:a16="http://schemas.microsoft.com/office/drawing/2014/main" id="{EA209E1C-AAC8-4B07-890C-E5B035F753D9}"/>
              </a:ext>
            </a:extLst>
          </p:cNvPr>
          <p:cNvSpPr>
            <a:spLocks noGrp="1"/>
          </p:cNvSpPr>
          <p:nvPr>
            <p:ph idx="1"/>
          </p:nvPr>
        </p:nvSpPr>
        <p:spPr>
          <a:xfrm>
            <a:off x="1136429" y="2278173"/>
            <a:ext cx="7942257" cy="3450613"/>
          </a:xfrm>
        </p:spPr>
        <p:txBody>
          <a:bodyPr anchor="ctr">
            <a:normAutofit/>
          </a:bodyPr>
          <a:lstStyle/>
          <a:p>
            <a:pPr marL="0" lvl="0" indent="0">
              <a:buNone/>
            </a:pPr>
            <a:r>
              <a:rPr lang="tr-TR" sz="2000" dirty="0">
                <a:solidFill>
                  <a:srgbClr val="000000"/>
                </a:solidFill>
                <a:latin typeface="Consolas" panose="020B0609020204030204" pitchFamily="49" charset="0"/>
              </a:rPr>
              <a:t>PhysicsMaterial2D materyal = </a:t>
            </a:r>
            <a:r>
              <a:rPr lang="tr-TR" sz="2000" dirty="0" err="1">
                <a:solidFill>
                  <a:srgbClr val="0000FF"/>
                </a:solidFill>
                <a:latin typeface="Consolas" panose="020B0609020204030204" pitchFamily="49" charset="0"/>
              </a:rPr>
              <a:t>new</a:t>
            </a:r>
            <a:r>
              <a:rPr lang="tr-TR" sz="2000" dirty="0">
                <a:solidFill>
                  <a:srgbClr val="000000"/>
                </a:solidFill>
                <a:latin typeface="Consolas" panose="020B0609020204030204" pitchFamily="49" charset="0"/>
              </a:rPr>
              <a:t> PhysicsMaterial2D();</a:t>
            </a:r>
          </a:p>
          <a:p>
            <a:pPr marL="0" lvl="0" indent="0">
              <a:buNone/>
            </a:pPr>
            <a:r>
              <a:rPr lang="tr-TR" sz="2000" dirty="0" err="1">
                <a:solidFill>
                  <a:srgbClr val="000000"/>
                </a:solidFill>
                <a:latin typeface="Consolas" panose="020B0609020204030204" pitchFamily="49" charset="0"/>
              </a:rPr>
              <a:t>materyal.friction</a:t>
            </a:r>
            <a:r>
              <a:rPr lang="tr-TR" sz="2000" dirty="0">
                <a:solidFill>
                  <a:srgbClr val="000000"/>
                </a:solidFill>
                <a:latin typeface="Consolas" panose="020B0609020204030204" pitchFamily="49" charset="0"/>
              </a:rPr>
              <a:t> = 0;</a:t>
            </a:r>
          </a:p>
          <a:p>
            <a:pPr marL="0" lvl="0" indent="0">
              <a:buNone/>
            </a:pPr>
            <a:r>
              <a:rPr lang="tr-TR" sz="2000" dirty="0" err="1">
                <a:solidFill>
                  <a:srgbClr val="000000"/>
                </a:solidFill>
                <a:latin typeface="Consolas" panose="020B0609020204030204" pitchFamily="49" charset="0"/>
              </a:rPr>
              <a:t>materyal.bounciness</a:t>
            </a:r>
            <a:r>
              <a:rPr lang="tr-TR" sz="2000" dirty="0">
                <a:solidFill>
                  <a:srgbClr val="000000"/>
                </a:solidFill>
                <a:latin typeface="Consolas" panose="020B0609020204030204" pitchFamily="49" charset="0"/>
              </a:rPr>
              <a:t> = 1;</a:t>
            </a:r>
          </a:p>
          <a:p>
            <a:pPr marL="0" lvl="0" indent="0">
              <a:buNone/>
            </a:pPr>
            <a:r>
              <a:rPr lang="tr-TR" sz="2000" dirty="0" err="1">
                <a:solidFill>
                  <a:srgbClr val="000000"/>
                </a:solidFill>
                <a:latin typeface="Consolas" panose="020B0609020204030204" pitchFamily="49" charset="0"/>
              </a:rPr>
              <a:t>edgeUst.sharedMaterial</a:t>
            </a:r>
            <a:r>
              <a:rPr lang="tr-TR" sz="2000" dirty="0">
                <a:solidFill>
                  <a:srgbClr val="000000"/>
                </a:solidFill>
                <a:latin typeface="Consolas" panose="020B0609020204030204" pitchFamily="49" charset="0"/>
              </a:rPr>
              <a:t> = materyal;</a:t>
            </a:r>
            <a:endParaRPr lang="tr-TR" sz="2000" dirty="0">
              <a:solidFill>
                <a:prstClr val="black"/>
              </a:solidFill>
            </a:endParaRPr>
          </a:p>
          <a:p>
            <a:pPr marL="0" indent="0">
              <a:buNone/>
            </a:pPr>
            <a:endParaRPr lang="tr-TR" sz="16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es">
            <a:extLst>
              <a:ext uri="{FF2B5EF4-FFF2-40B4-BE49-F238E27FC236}">
                <a16:creationId xmlns:a16="http://schemas.microsoft.com/office/drawing/2014/main" id="{6DC12FBC-45D5-4D67-85F5-148D626564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13987" y="2857501"/>
            <a:ext cx="1142998" cy="1142998"/>
          </a:xfrm>
          <a:prstGeom prst="rect">
            <a:avLst/>
          </a:prstGeom>
        </p:spPr>
      </p:pic>
    </p:spTree>
    <p:extLst>
      <p:ext uri="{BB962C8B-B14F-4D97-AF65-F5344CB8AC3E}">
        <p14:creationId xmlns:p14="http://schemas.microsoft.com/office/powerpoint/2010/main" val="145541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çerik Yer Tutucusu 5" descr="çizim içeren bir resim&#10;&#10;Açıklama otomatik olarak oluşturuldu">
            <a:extLst>
              <a:ext uri="{FF2B5EF4-FFF2-40B4-BE49-F238E27FC236}">
                <a16:creationId xmlns:a16="http://schemas.microsoft.com/office/drawing/2014/main" id="{E7AC6334-A1E6-471D-ADF1-A6B2BC265328}"/>
              </a:ext>
            </a:extLst>
          </p:cNvPr>
          <p:cNvPicPr>
            <a:picLocks noGrp="1" noChangeAspect="1"/>
          </p:cNvPicPr>
          <p:nvPr>
            <p:ph sz="half" idx="2"/>
          </p:nvPr>
        </p:nvPicPr>
        <p:blipFill rotWithShape="1">
          <a:blip r:embed="rId3">
            <a:duotone>
              <a:prstClr val="black"/>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DD3E200F-9E5C-4A00-B4A8-F4A6D300E09E}"/>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err="1"/>
              <a:t>Serializefield</a:t>
            </a:r>
            <a:r>
              <a:rPr lang="en-US" sz="4000" dirty="0"/>
              <a:t> Attribute</a:t>
            </a:r>
            <a:br>
              <a:rPr lang="en-US" sz="4000" dirty="0"/>
            </a:br>
            <a:r>
              <a:rPr lang="en-US" sz="4000" dirty="0"/>
              <a:t>Instantiate </a:t>
            </a:r>
            <a:r>
              <a:rPr lang="en-US" sz="4000" dirty="0" err="1"/>
              <a:t>Metodu</a:t>
            </a:r>
            <a:endParaRPr lang="en-US" sz="4000" dirty="0"/>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F354A52-F55E-441A-8C64-7EAE8092A34E}"/>
              </a:ext>
            </a:extLst>
          </p:cNvPr>
          <p:cNvSpPr>
            <a:spLocks noGrp="1"/>
          </p:cNvSpPr>
          <p:nvPr>
            <p:ph sz="half" idx="1"/>
          </p:nvPr>
        </p:nvSpPr>
        <p:spPr>
          <a:xfrm>
            <a:off x="5155379" y="1065862"/>
            <a:ext cx="6192319" cy="4726276"/>
          </a:xfrm>
        </p:spPr>
        <p:txBody>
          <a:bodyPr vert="horz" lIns="91440" tIns="45720" rIns="91440" bIns="45720" rtlCol="0" anchor="ctr">
            <a:normAutofit/>
          </a:bodyPr>
          <a:lstStyle/>
          <a:p>
            <a:r>
              <a:rPr lang="en-US" sz="2000"/>
              <a:t>Oyun objesini Public yapmadan editör içerisinden etkileşime açabilmek için Serializefield Attribute kullanılabilir.</a:t>
            </a:r>
          </a:p>
          <a:p>
            <a:r>
              <a:rPr lang="en-US" sz="2000"/>
              <a:t>Instantiate Metodu ile dinamik olarak oyun objesi projeye dahil edilebilir.</a:t>
            </a:r>
          </a:p>
        </p:txBody>
      </p:sp>
    </p:spTree>
    <p:extLst>
      <p:ext uri="{BB962C8B-B14F-4D97-AF65-F5344CB8AC3E}">
        <p14:creationId xmlns:p14="http://schemas.microsoft.com/office/powerpoint/2010/main" val="3106685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61013D-312C-46CA-A07C-4EBCD14697FC}"/>
              </a:ext>
            </a:extLst>
          </p:cNvPr>
          <p:cNvSpPr>
            <a:spLocks noGrp="1"/>
          </p:cNvSpPr>
          <p:nvPr>
            <p:ph type="title"/>
          </p:nvPr>
        </p:nvSpPr>
        <p:spPr>
          <a:xfrm>
            <a:off x="1136428" y="627564"/>
            <a:ext cx="7474172" cy="1325563"/>
          </a:xfrm>
        </p:spPr>
        <p:txBody>
          <a:bodyPr>
            <a:normAutofit/>
          </a:bodyPr>
          <a:lstStyle/>
          <a:p>
            <a:r>
              <a:rPr lang="tr-TR" dirty="0" err="1"/>
              <a:t>Attribute</a:t>
            </a:r>
            <a:r>
              <a:rPr lang="tr-TR" dirty="0"/>
              <a:t> Tanımlama</a:t>
            </a:r>
          </a:p>
        </p:txBody>
      </p:sp>
      <p:sp>
        <p:nvSpPr>
          <p:cNvPr id="3" name="İçerik Yer Tutucusu 2">
            <a:extLst>
              <a:ext uri="{FF2B5EF4-FFF2-40B4-BE49-F238E27FC236}">
                <a16:creationId xmlns:a16="http://schemas.microsoft.com/office/drawing/2014/main" id="{86163286-8E5C-4204-85FF-756CB58FD4D3}"/>
              </a:ext>
            </a:extLst>
          </p:cNvPr>
          <p:cNvSpPr>
            <a:spLocks noGrp="1"/>
          </p:cNvSpPr>
          <p:nvPr>
            <p:ph idx="1"/>
          </p:nvPr>
        </p:nvSpPr>
        <p:spPr>
          <a:xfrm>
            <a:off x="1136429" y="2278173"/>
            <a:ext cx="6467867" cy="3450613"/>
          </a:xfrm>
        </p:spPr>
        <p:txBody>
          <a:bodyPr anchor="ctr">
            <a:normAutofit/>
          </a:bodyPr>
          <a:lstStyle/>
          <a:p>
            <a:pPr marL="0" indent="0">
              <a:buNone/>
            </a:pPr>
            <a:r>
              <a:rPr lang="tr-TR" sz="2400" dirty="0"/>
              <a:t>[</a:t>
            </a:r>
            <a:r>
              <a:rPr lang="tr-TR" sz="2400" dirty="0" err="1"/>
              <a:t>AttributeTürü</a:t>
            </a:r>
            <a:r>
              <a:rPr lang="tr-TR" sz="2400" dirty="0"/>
              <a:t>]</a:t>
            </a:r>
          </a:p>
          <a:p>
            <a:pPr marL="0" indent="0">
              <a:buNone/>
            </a:pPr>
            <a:r>
              <a:rPr lang="tr-TR" sz="2400" dirty="0" err="1"/>
              <a:t>ObjeTuru</a:t>
            </a:r>
            <a:r>
              <a:rPr lang="tr-TR" sz="2400" dirty="0"/>
              <a:t> </a:t>
            </a:r>
            <a:r>
              <a:rPr lang="tr-TR" sz="2400" dirty="0" err="1"/>
              <a:t>objeAdı</a:t>
            </a:r>
            <a:r>
              <a:rPr lang="tr-TR" sz="2400" dirty="0"/>
              <a:t>;</a:t>
            </a:r>
          </a:p>
          <a:p>
            <a:endParaRPr lang="tr-TR" sz="2400" dirty="0"/>
          </a:p>
          <a:p>
            <a:r>
              <a:rPr lang="tr-TR" sz="2400" dirty="0"/>
              <a:t>Ör:</a:t>
            </a:r>
          </a:p>
          <a:p>
            <a:pPr marL="0" indent="0">
              <a:buNone/>
            </a:pPr>
            <a:r>
              <a:rPr lang="tr-TR" sz="2400" dirty="0">
                <a:latin typeface="Consolas" panose="020B0609020204030204" pitchFamily="49" charset="0"/>
              </a:rPr>
              <a:t>[</a:t>
            </a:r>
            <a:r>
              <a:rPr lang="tr-TR" sz="2400" dirty="0" err="1">
                <a:latin typeface="Consolas" panose="020B0609020204030204" pitchFamily="49" charset="0"/>
              </a:rPr>
              <a:t>SerializeField</a:t>
            </a:r>
            <a:r>
              <a:rPr lang="tr-TR" sz="2400" dirty="0">
                <a:latin typeface="Consolas" panose="020B0609020204030204" pitchFamily="49" charset="0"/>
              </a:rPr>
              <a:t>] </a:t>
            </a:r>
          </a:p>
          <a:p>
            <a:pPr marL="0" indent="0">
              <a:buNone/>
            </a:pPr>
            <a:r>
              <a:rPr lang="tr-TR" sz="2400" dirty="0" err="1">
                <a:latin typeface="Consolas" panose="020B0609020204030204" pitchFamily="49" charset="0"/>
              </a:rPr>
              <a:t>GameObject</a:t>
            </a:r>
            <a:r>
              <a:rPr lang="tr-TR" sz="2400" dirty="0">
                <a:latin typeface="Consolas" panose="020B0609020204030204" pitchFamily="49" charset="0"/>
              </a:rPr>
              <a:t> </a:t>
            </a:r>
            <a:r>
              <a:rPr lang="tr-TR" sz="2400" dirty="0" err="1">
                <a:latin typeface="Consolas" panose="020B0609020204030204" pitchFamily="49" charset="0"/>
              </a:rPr>
              <a:t>astreoidPrefab</a:t>
            </a:r>
            <a:r>
              <a:rPr lang="tr-TR" sz="2400" dirty="0">
                <a:latin typeface="Consolas" panose="020B0609020204030204" pitchFamily="49" charset="0"/>
              </a:rPr>
              <a:t>;</a:t>
            </a:r>
            <a:endParaRPr lang="tr-TR" sz="24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EEA6A636-A4B3-499B-8581-1CE7B95EC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65398778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2879</Words>
  <Application>Microsoft Office PowerPoint</Application>
  <PresentationFormat>Geniş ekran</PresentationFormat>
  <Paragraphs>459</Paragraphs>
  <Slides>70</Slides>
  <Notes>24</Notes>
  <HiddenSlides>0</HiddenSlides>
  <MMClips>2</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70</vt:i4>
      </vt:variant>
    </vt:vector>
  </HeadingPairs>
  <TitlesOfParts>
    <vt:vector size="77" baseType="lpstr">
      <vt:lpstr>Arial</vt:lpstr>
      <vt:lpstr>Calibri</vt:lpstr>
      <vt:lpstr>Calibri Light</vt:lpstr>
      <vt:lpstr>Consolas</vt:lpstr>
      <vt:lpstr>Impact</vt:lpstr>
      <vt:lpstr>Tw Cen MT</vt:lpstr>
      <vt:lpstr>Office Teması</vt:lpstr>
      <vt:lpstr>Unity</vt:lpstr>
      <vt:lpstr>Dinamik Obje Oluşturmak (Spawn)</vt:lpstr>
      <vt:lpstr>Objeyi Public Tanımlamak </vt:lpstr>
      <vt:lpstr>Script Serialization (Script Serileştirmesi)</vt:lpstr>
      <vt:lpstr>SerializeField</vt:lpstr>
      <vt:lpstr>Serileştirme Sistemi   (The serialization system)</vt:lpstr>
      <vt:lpstr>Serileştirilebilir tipler (Serializable types)</vt:lpstr>
      <vt:lpstr>Serializefield Attribute Instantiate Metodu</vt:lpstr>
      <vt:lpstr>Attribute Tanımlama</vt:lpstr>
      <vt:lpstr>Spawner.cs</vt:lpstr>
      <vt:lpstr>SerializeField ile Objeye Editör İçerisinden Müdahale Etmek Mümkün</vt:lpstr>
      <vt:lpstr>PowerPoint Sunusu</vt:lpstr>
      <vt:lpstr>Geri Sayım Sayacını Projeye Dahil Etmek</vt:lpstr>
      <vt:lpstr>Instantiate (Örneklendirmek)</vt:lpstr>
      <vt:lpstr>SpawnAsteroid() Fonksiyonu Update Fonksiyonu İçerisinde Çağrılması</vt:lpstr>
      <vt:lpstr>PowerPoint Sunusu</vt:lpstr>
      <vt:lpstr>astreoid</vt:lpstr>
      <vt:lpstr>Asset Store üzerinden indirdiğimiz Explosion (Patlama) efektini projemize dahil edelim</vt:lpstr>
      <vt:lpstr>PowerPoint Sunusu</vt:lpstr>
      <vt:lpstr>Dinamik Obje Yok Etmek </vt:lpstr>
      <vt:lpstr>YokEdici.cs</vt:lpstr>
      <vt:lpstr>YokEdici.cs</vt:lpstr>
      <vt:lpstr>YokEdici.cs</vt:lpstr>
      <vt:lpstr>YokEdici Component</vt:lpstr>
      <vt:lpstr>Instantiate</vt:lpstr>
      <vt:lpstr>YokEdici.cs Patlamayı Yok Etmek  Bu Script’i çalıştırdığımızda patlama efektini gözlemleyemeyiz. Bunun nedeni patlamanın yok olmasının anlık olarak gerçekleşmesidir. Bunu bir süre boyunca yani sayaç ile yapmamız gerekmektedir.  Bu nedenle patlama objesini yok etme işlemini YokEdici.cs Script’inde Update() metodunun içinde yapmamalıyız.</vt:lpstr>
      <vt:lpstr>YokEdici.cs Bu Script içerisinde sadece bu Script’in Component olarak eklenmiş olduğu oyun objesini yok ediyoruz.</vt:lpstr>
      <vt:lpstr>Patlama Yok Etmeyi Ayrı Bir Script’te Planlayalım. PatlamaYokEdici.cs</vt:lpstr>
      <vt:lpstr>Patlama Yok Edici  Component’i Explosion Prefab’e ekleyelim</vt:lpstr>
      <vt:lpstr>YokEdici.cs Süreyi 1 ile 20 arasında rastgele bir değer yapalım.</vt:lpstr>
      <vt:lpstr>PowerPoint Sunusu</vt:lpstr>
      <vt:lpstr>Oyuncu Etkileşimi</vt:lpstr>
      <vt:lpstr>PowerPoint Sunusu</vt:lpstr>
      <vt:lpstr>PowerPoint Sunusu</vt:lpstr>
      <vt:lpstr>Fire1</vt:lpstr>
      <vt:lpstr>Fire2</vt:lpstr>
      <vt:lpstr>PowerPoint Sunusu</vt:lpstr>
      <vt:lpstr>InputKontrol.cs</vt:lpstr>
      <vt:lpstr>PowerPoint Sunusu</vt:lpstr>
      <vt:lpstr>PowerPoint Sunusu</vt:lpstr>
      <vt:lpstr>InputKontrol.cs Ekranda Tıklanan Yere Obje Eklemek</vt:lpstr>
      <vt:lpstr>InputKontrol.cs</vt:lpstr>
      <vt:lpstr>InputKontrol.cs</vt:lpstr>
      <vt:lpstr>InputKontrol.cs</vt:lpstr>
      <vt:lpstr>InputKontrol.cs</vt:lpstr>
      <vt:lpstr>Select Dependencies  Bu Prefab ile ilişkisi olan tüm materyaller listelenir.</vt:lpstr>
      <vt:lpstr>Oyun Objesinin Mouse İmlecini Takip Etmesi</vt:lpstr>
      <vt:lpstr>Oyun Objesinin Mouse İmlecini Takip Etmesi</vt:lpstr>
      <vt:lpstr>Kontrolcünün Sahnenin Dışına Çıkmasını Engellemek</vt:lpstr>
      <vt:lpstr>Vector3(x,y,z)</vt:lpstr>
      <vt:lpstr>Vector3(x,y,z)</vt:lpstr>
      <vt:lpstr>public static class EkranHesaplayici</vt:lpstr>
      <vt:lpstr>Sol Properties</vt:lpstr>
      <vt:lpstr>Sag Properties</vt:lpstr>
      <vt:lpstr>Ust Properties</vt:lpstr>
      <vt:lpstr>Alt Properties</vt:lpstr>
      <vt:lpstr>Init() Fonksiyonu</vt:lpstr>
      <vt:lpstr>Tetikleyici.cs</vt:lpstr>
      <vt:lpstr>Tetikleyici.cs</vt:lpstr>
      <vt:lpstr>Oyun Başladığında EdgeCollider 2D Component’inin  Main Camera’ya Eklenmesini Sağlamak</vt:lpstr>
      <vt:lpstr>EdgeColliderEkle.cs</vt:lpstr>
      <vt:lpstr>EdgeCollider2D Componentini tanımlamış olduğumuz fonksiyona tüm kenarları için point noktalarını belirleyecek olduğumuz kodları yazalım.</vt:lpstr>
      <vt:lpstr>Üst Kenarı İçin Point Tanımlama</vt:lpstr>
      <vt:lpstr>Alt Kenarı İçin Point Tanımlama</vt:lpstr>
      <vt:lpstr>Sol Kenarı İçin Point Tanımlama</vt:lpstr>
      <vt:lpstr>Sağ Kenarı İçin Point Tanımlama</vt:lpstr>
      <vt:lpstr>Main Camera objesine Edge Collider Ekle Componenti eklenir.</vt:lpstr>
      <vt:lpstr>Proje çalıştırılıp, Scene ile sahne görüntülediğinde Main Cameranın 4 kenarına da Edge Collider 2D eklendiğini görürüz.</vt:lpstr>
      <vt:lpstr>Oyun çalışırken Inspector penceresinde Edge Collider 2D Componentleri ile ilgili özellikleri görüntüleyebiliriz.</vt:lpstr>
      <vt:lpstr>Friction (Sürtünme) ve Bounciness (Sıçrama) Değerlerini Değiştirmek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dc:title>
  <dc:creator>Gözde Mihran Altınsoy</dc:creator>
  <cp:lastModifiedBy>Gözde Mihran Altınsoy</cp:lastModifiedBy>
  <cp:revision>2</cp:revision>
  <dcterms:created xsi:type="dcterms:W3CDTF">2020-04-23T21:44:41Z</dcterms:created>
  <dcterms:modified xsi:type="dcterms:W3CDTF">2020-04-24T01:39:02Z</dcterms:modified>
</cp:coreProperties>
</file>